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1.xml" ContentType="application/inkml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3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4.xml" ContentType="application/vnd.openxmlformats-officedocument.presentationml.tags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5" r:id="rId3"/>
    <p:sldId id="285" r:id="rId4"/>
    <p:sldId id="266" r:id="rId5"/>
    <p:sldId id="301" r:id="rId6"/>
    <p:sldId id="302" r:id="rId7"/>
    <p:sldId id="287" r:id="rId8"/>
    <p:sldId id="321" r:id="rId9"/>
    <p:sldId id="306" r:id="rId10"/>
    <p:sldId id="304" r:id="rId11"/>
    <p:sldId id="314" r:id="rId12"/>
    <p:sldId id="307" r:id="rId13"/>
    <p:sldId id="305" r:id="rId14"/>
    <p:sldId id="308" r:id="rId15"/>
    <p:sldId id="317" r:id="rId16"/>
    <p:sldId id="318" r:id="rId17"/>
    <p:sldId id="310" r:id="rId18"/>
    <p:sldId id="311" r:id="rId19"/>
    <p:sldId id="320" r:id="rId20"/>
    <p:sldId id="312" r:id="rId21"/>
    <p:sldId id="313" r:id="rId22"/>
    <p:sldId id="315" r:id="rId23"/>
    <p:sldId id="322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1210B9-EFDD-48E3-9102-822131C40913}">
          <p14:sldIdLst>
            <p14:sldId id="256"/>
          </p14:sldIdLst>
        </p14:section>
        <p14:section name="课程与书籍介绍" id="{692B8231-8EC5-4954-8FA5-F89D80C86E6B}">
          <p14:sldIdLst/>
        </p14:section>
        <p14:section name="单片机介绍" id="{CDA4E3E5-D79B-40D8-85CD-20A036FD1EA1}">
          <p14:sldIdLst>
            <p14:sldId id="265"/>
            <p14:sldId id="285"/>
            <p14:sldId id="266"/>
            <p14:sldId id="301"/>
            <p14:sldId id="302"/>
            <p14:sldId id="287"/>
            <p14:sldId id="321"/>
            <p14:sldId id="306"/>
            <p14:sldId id="304"/>
            <p14:sldId id="314"/>
            <p14:sldId id="307"/>
            <p14:sldId id="305"/>
            <p14:sldId id="308"/>
            <p14:sldId id="317"/>
            <p14:sldId id="318"/>
            <p14:sldId id="310"/>
            <p14:sldId id="311"/>
            <p14:sldId id="320"/>
            <p14:sldId id="312"/>
          </p14:sldIdLst>
        </p14:section>
        <p14:section name="最小系统" id="{2E514881-B08C-4505-877E-FE83B23D73FC}">
          <p14:sldIdLst>
            <p14:sldId id="313"/>
            <p14:sldId id="315"/>
            <p14:sldId id="3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279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orient="horz" pos="572" userDrawn="1">
          <p15:clr>
            <a:srgbClr val="A4A3A4"/>
          </p15:clr>
        </p15:guide>
        <p15:guide id="6" orient="horz" pos="618" userDrawn="1">
          <p15:clr>
            <a:srgbClr val="A4A3A4"/>
          </p15:clr>
        </p15:guide>
        <p15:guide id="7" orient="horz" pos="4056" userDrawn="1">
          <p15:clr>
            <a:srgbClr val="A4A3A4"/>
          </p15:clr>
        </p15:guide>
        <p15:guide id="8" orient="horz" pos="3992" userDrawn="1">
          <p15:clr>
            <a:srgbClr val="A4A3A4"/>
          </p15:clr>
        </p15:guide>
        <p15:guide id="9" orient="horz" pos="3339" userDrawn="1">
          <p15:clr>
            <a:srgbClr val="A4A3A4"/>
          </p15:clr>
        </p15:guide>
        <p15:guide id="10" pos="52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B8F"/>
    <a:srgbClr val="FAEA76"/>
    <a:srgbClr val="FBEE8F"/>
    <a:srgbClr val="FDF6C3"/>
    <a:srgbClr val="FBEB71"/>
    <a:srgbClr val="FEFCFA"/>
    <a:srgbClr val="FE7F6E"/>
    <a:srgbClr val="FEECE9"/>
    <a:srgbClr val="CCD1E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 autoAdjust="0"/>
    <p:restoredTop sz="83028" autoAdjust="0"/>
  </p:normalViewPr>
  <p:slideViewPr>
    <p:cSldViewPr snapToGrid="0" showGuides="1">
      <p:cViewPr varScale="1">
        <p:scale>
          <a:sx n="87" d="100"/>
          <a:sy n="87" d="100"/>
        </p:scale>
        <p:origin x="1200" y="114"/>
      </p:cViewPr>
      <p:guideLst>
        <p:guide orient="horz" pos="2296"/>
        <p:guide pos="3863"/>
        <p:guide pos="279"/>
        <p:guide pos="7378"/>
        <p:guide orient="horz" pos="572"/>
        <p:guide orient="horz" pos="618"/>
        <p:guide orient="horz" pos="4056"/>
        <p:guide orient="horz" pos="3992"/>
        <p:guide orient="horz" pos="3339"/>
        <p:guide pos="5292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43264" units="1/cm"/>
          <inkml:channelProperty channel="Y" name="resolution" value="36.48649" units="1/cm"/>
          <inkml:channelProperty channel="T" name="resolution" value="1" units="1/dev"/>
        </inkml:channelProperties>
      </inkml:inkSource>
      <inkml:timestamp xml:id="ts0" timeString="2023-04-02T07:28:01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2064 10336 0,'17'0'63,"19"18"-63,105 0 15,-71-18 1,124 17-1,-17 19 1,34-19 0,-69-17-1,87 0 1,-159 0 0,-17 0-1,36 0 1,16 0-1,-52 0 1,-17 0 0,-1 0-1</inkml:trace>
</inkml:ink>
</file>

<file path=ppt/media/image1.png>
</file>

<file path=ppt/media/image10.png>
</file>

<file path=ppt/media/image12.png>
</file>

<file path=ppt/media/image16.png>
</file>

<file path=ppt/media/image2.png>
</file>

<file path=ppt/media/image2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B6F5A-1C90-49E3-B006-EB0C9DD899DA}" type="datetimeFigureOut">
              <a:rPr lang="zh-CN" altLang="en-US" smtClean="0"/>
              <a:t>2023/4/6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82636-17AD-46C0-A806-1A7224D9A7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23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534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334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182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763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63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86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1975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6697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692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8394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392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5756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9434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7776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1547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999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731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389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833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785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48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201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86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6963DBC-52F0-4A99-941A-6A1E022B9F21}"/>
              </a:ext>
            </a:extLst>
          </p:cNvPr>
          <p:cNvSpPr/>
          <p:nvPr/>
        </p:nvSpPr>
        <p:spPr>
          <a:xfrm>
            <a:off x="0" y="6337300"/>
            <a:ext cx="12192000" cy="520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9DE6DE4-A762-4AA4-9226-340F11C274C8}"/>
              </a:ext>
            </a:extLst>
          </p:cNvPr>
          <p:cNvSpPr/>
          <p:nvPr/>
        </p:nvSpPr>
        <p:spPr>
          <a:xfrm>
            <a:off x="0" y="6096000"/>
            <a:ext cx="12192000" cy="241300"/>
          </a:xfrm>
          <a:prstGeom prst="rect">
            <a:avLst/>
          </a:prstGeom>
          <a:solidFill>
            <a:srgbClr val="FAE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3D5394-5F8D-492B-9810-0078F1946908}"/>
              </a:ext>
            </a:extLst>
          </p:cNvPr>
          <p:cNvSpPr txBox="1"/>
          <p:nvPr userDrawn="1"/>
        </p:nvSpPr>
        <p:spPr>
          <a:xfrm>
            <a:off x="379279" y="6459150"/>
            <a:ext cx="85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120" dirty="0">
                <a:solidFill>
                  <a:schemeClr val="bg1">
                    <a:alpha val="60000"/>
                  </a:schemeClr>
                </a:solidFill>
                <a:latin typeface="+mn-ea"/>
              </a:rPr>
              <a:t>Leyutek</a:t>
            </a:r>
            <a:endParaRPr lang="zh-CN" altLang="en-US" sz="1200" spc="120" dirty="0">
              <a:solidFill>
                <a:schemeClr val="bg1">
                  <a:alpha val="60000"/>
                </a:schemeClr>
              </a:solidFill>
              <a:latin typeface="+mn-ea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FFCFC8C-F3FE-49E9-8D4B-6621397DE6E0}"/>
              </a:ext>
            </a:extLst>
          </p:cNvPr>
          <p:cNvGrpSpPr/>
          <p:nvPr/>
        </p:nvGrpSpPr>
        <p:grpSpPr>
          <a:xfrm>
            <a:off x="-1474229" y="-1350932"/>
            <a:ext cx="2502566" cy="2502570"/>
            <a:chOff x="-1251283" y="-1168764"/>
            <a:chExt cx="2502566" cy="250257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1343C64-1C49-4FA6-A78C-70B60A2A477C}"/>
                </a:ext>
              </a:extLst>
            </p:cNvPr>
            <p:cNvSpPr/>
            <p:nvPr/>
          </p:nvSpPr>
          <p:spPr>
            <a:xfrm>
              <a:off x="-505529" y="-423009"/>
              <a:ext cx="1011060" cy="1011062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74A0836-E0E7-4463-BA66-9D4360945DA0}"/>
                </a:ext>
              </a:extLst>
            </p:cNvPr>
            <p:cNvSpPr/>
            <p:nvPr/>
          </p:nvSpPr>
          <p:spPr>
            <a:xfrm>
              <a:off x="-691966" y="-609448"/>
              <a:ext cx="1383936" cy="1383939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425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247DAB21-0126-40B2-9AAE-831F71583619}"/>
                </a:ext>
              </a:extLst>
            </p:cNvPr>
            <p:cNvSpPr/>
            <p:nvPr/>
          </p:nvSpPr>
          <p:spPr>
            <a:xfrm>
              <a:off x="-878405" y="-795886"/>
              <a:ext cx="1756814" cy="1756817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3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36307FD1-C6B8-4BE2-976A-91863E9EBB71}"/>
                </a:ext>
              </a:extLst>
            </p:cNvPr>
            <p:cNvSpPr/>
            <p:nvPr/>
          </p:nvSpPr>
          <p:spPr>
            <a:xfrm>
              <a:off x="-1064844" y="-982325"/>
              <a:ext cx="2129690" cy="2129693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275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2ADF5C0-D11E-48DB-875A-2FCC66DC22AC}"/>
                </a:ext>
              </a:extLst>
            </p:cNvPr>
            <p:cNvSpPr/>
            <p:nvPr/>
          </p:nvSpPr>
          <p:spPr>
            <a:xfrm>
              <a:off x="-1251283" y="-1168764"/>
              <a:ext cx="2502566" cy="2502570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2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22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DB8AC99A-568E-45B6-9DB0-75E736C4FD40}"/>
              </a:ext>
            </a:extLst>
          </p:cNvPr>
          <p:cNvSpPr/>
          <p:nvPr userDrawn="1"/>
        </p:nvSpPr>
        <p:spPr>
          <a:xfrm>
            <a:off x="-299280" y="521642"/>
            <a:ext cx="781880" cy="12808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76200" dist="508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A607FCE-E8A1-4B38-A62F-AB994050E9C6}"/>
              </a:ext>
            </a:extLst>
          </p:cNvPr>
          <p:cNvSpPr/>
          <p:nvPr userDrawn="1"/>
        </p:nvSpPr>
        <p:spPr>
          <a:xfrm>
            <a:off x="-594293" y="774700"/>
            <a:ext cx="1076893" cy="36046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76200" dist="508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03A1752-8A7B-4110-961C-FF10BC1885B4}"/>
              </a:ext>
            </a:extLst>
          </p:cNvPr>
          <p:cNvSpPr/>
          <p:nvPr/>
        </p:nvSpPr>
        <p:spPr>
          <a:xfrm>
            <a:off x="0" y="6337300"/>
            <a:ext cx="12192000" cy="520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43F4091-0FCB-4F98-A6CD-3498D323DD97}"/>
              </a:ext>
            </a:extLst>
          </p:cNvPr>
          <p:cNvSpPr txBox="1"/>
          <p:nvPr/>
        </p:nvSpPr>
        <p:spPr>
          <a:xfrm>
            <a:off x="379279" y="6459150"/>
            <a:ext cx="85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120" dirty="0" err="1">
                <a:solidFill>
                  <a:schemeClr val="bg1">
                    <a:alpha val="60000"/>
                  </a:schemeClr>
                </a:solidFill>
                <a:latin typeface="+mn-ea"/>
              </a:rPr>
              <a:t>Leyutek</a:t>
            </a:r>
            <a:endParaRPr lang="zh-CN" altLang="en-US" sz="1200" spc="120" dirty="0">
              <a:solidFill>
                <a:schemeClr val="bg1">
                  <a:alpha val="60000"/>
                </a:schemeClr>
              </a:solidFill>
              <a:latin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3B28372-0C98-48E0-84BD-803EF3A6F513}"/>
              </a:ext>
            </a:extLst>
          </p:cNvPr>
          <p:cNvSpPr/>
          <p:nvPr userDrawn="1"/>
        </p:nvSpPr>
        <p:spPr>
          <a:xfrm>
            <a:off x="0" y="6089295"/>
            <a:ext cx="12192000" cy="241300"/>
          </a:xfrm>
          <a:prstGeom prst="rect">
            <a:avLst/>
          </a:prstGeom>
          <a:solidFill>
            <a:srgbClr val="FAE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0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474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0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04" userDrawn="1">
          <p15:clr>
            <a:srgbClr val="F26B43"/>
          </p15:clr>
        </p15:guide>
        <p15:guide id="4" pos="7368" userDrawn="1">
          <p15:clr>
            <a:srgbClr val="F26B43"/>
          </p15:clr>
        </p15:guide>
        <p15:guide id="5" orient="horz" pos="560" userDrawn="1">
          <p15:clr>
            <a:srgbClr val="F26B43"/>
          </p15:clr>
        </p15:guide>
        <p15:guide id="6" orient="horz" pos="624" userDrawn="1">
          <p15:clr>
            <a:srgbClr val="F26B43"/>
          </p15:clr>
        </p15:guide>
        <p15:guide id="7" orient="horz" pos="4056" userDrawn="1">
          <p15:clr>
            <a:srgbClr val="F26B43"/>
          </p15:clr>
        </p15:guide>
        <p15:guide id="8" orient="horz" pos="39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customXml" Target="../ink/ink1.x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5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6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7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2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20.emf"/><Relationship Id="rId4" Type="http://schemas.openxmlformats.org/officeDocument/2006/relationships/oleObject" Target="../embeddings/oleObject8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>
            <a:extLst>
              <a:ext uri="{FF2B5EF4-FFF2-40B4-BE49-F238E27FC236}">
                <a16:creationId xmlns:a16="http://schemas.microsoft.com/office/drawing/2014/main" id="{0ECE6B65-9E68-4D88-AA93-9478611A6A05}"/>
              </a:ext>
            </a:extLst>
          </p:cNvPr>
          <p:cNvGrpSpPr/>
          <p:nvPr/>
        </p:nvGrpSpPr>
        <p:grpSpPr>
          <a:xfrm>
            <a:off x="10944555" y="5561072"/>
            <a:ext cx="744886" cy="227072"/>
            <a:chOff x="10919300" y="5561072"/>
            <a:chExt cx="744886" cy="227072"/>
          </a:xfrm>
        </p:grpSpPr>
        <p:sp>
          <p:nvSpPr>
            <p:cNvPr id="39" name="等腰三角形 38">
              <a:extLst>
                <a:ext uri="{FF2B5EF4-FFF2-40B4-BE49-F238E27FC236}">
                  <a16:creationId xmlns:a16="http://schemas.microsoft.com/office/drawing/2014/main" id="{CA7EF05F-57CD-4C52-92AE-019D1E63C887}"/>
                </a:ext>
              </a:extLst>
            </p:cNvPr>
            <p:cNvSpPr/>
            <p:nvPr/>
          </p:nvSpPr>
          <p:spPr>
            <a:xfrm rot="16200000">
              <a:off x="11452775" y="5576733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>
              <a:extLst>
                <a:ext uri="{FF2B5EF4-FFF2-40B4-BE49-F238E27FC236}">
                  <a16:creationId xmlns:a16="http://schemas.microsoft.com/office/drawing/2014/main" id="{4E6D8CAF-9522-4090-ACD4-624F583EF6CC}"/>
                </a:ext>
              </a:extLst>
            </p:cNvPr>
            <p:cNvSpPr/>
            <p:nvPr/>
          </p:nvSpPr>
          <p:spPr>
            <a:xfrm rot="16200000">
              <a:off x="11178208" y="5576733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id="{A55FADD0-4D1E-4843-92FD-2E56CFE6485F}"/>
                </a:ext>
              </a:extLst>
            </p:cNvPr>
            <p:cNvSpPr/>
            <p:nvPr/>
          </p:nvSpPr>
          <p:spPr>
            <a:xfrm rot="16200000">
              <a:off x="10903640" y="5576732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D596D725-AB69-42C2-8189-3831F5FC6D28}"/>
              </a:ext>
            </a:extLst>
          </p:cNvPr>
          <p:cNvSpPr txBox="1"/>
          <p:nvPr/>
        </p:nvSpPr>
        <p:spPr>
          <a:xfrm>
            <a:off x="969272" y="3032957"/>
            <a:ext cx="38202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303B8F"/>
                </a:solidFill>
                <a:latin typeface="+mn-ea"/>
              </a:rPr>
              <a:t>快速入门教程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0111094-87C7-49F9-8902-F79DCBDC0661}"/>
              </a:ext>
            </a:extLst>
          </p:cNvPr>
          <p:cNvSpPr txBox="1"/>
          <p:nvPr/>
        </p:nvSpPr>
        <p:spPr>
          <a:xfrm>
            <a:off x="944387" y="1938056"/>
            <a:ext cx="5819222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FFC000"/>
                </a:solidFill>
                <a:latin typeface="+mj-ea"/>
                <a:ea typeface="+mj-ea"/>
              </a:rPr>
              <a:t>51</a:t>
            </a:r>
            <a:r>
              <a:rPr lang="zh-CN" altLang="en-US" sz="7200" dirty="0">
                <a:solidFill>
                  <a:srgbClr val="FFC000"/>
                </a:solidFill>
                <a:latin typeface="+mj-ea"/>
                <a:ea typeface="+mj-ea"/>
              </a:rPr>
              <a:t>单片机开发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D57C032-3659-4D5C-8BF2-176481FB0039}"/>
              </a:ext>
            </a:extLst>
          </p:cNvPr>
          <p:cNvSpPr txBox="1"/>
          <p:nvPr/>
        </p:nvSpPr>
        <p:spPr>
          <a:xfrm>
            <a:off x="969272" y="1597393"/>
            <a:ext cx="427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51 Microcontroller Development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A026A855-64EA-49DE-87F2-13E157616DC1}"/>
              </a:ext>
            </a:extLst>
          </p:cNvPr>
          <p:cNvGrpSpPr/>
          <p:nvPr/>
        </p:nvGrpSpPr>
        <p:grpSpPr>
          <a:xfrm>
            <a:off x="1100593" y="1381087"/>
            <a:ext cx="815674" cy="93056"/>
            <a:chOff x="2205551" y="1812089"/>
            <a:chExt cx="952517" cy="108668"/>
          </a:xfrm>
        </p:grpSpPr>
        <p:sp>
          <p:nvSpPr>
            <p:cNvPr id="54" name="等腰三角形 53">
              <a:extLst>
                <a:ext uri="{FF2B5EF4-FFF2-40B4-BE49-F238E27FC236}">
                  <a16:creationId xmlns:a16="http://schemas.microsoft.com/office/drawing/2014/main" id="{37CFA549-EB27-4939-8F7F-DCFC69D1EC6F}"/>
                </a:ext>
              </a:extLst>
            </p:cNvPr>
            <p:cNvSpPr/>
            <p:nvPr/>
          </p:nvSpPr>
          <p:spPr>
            <a:xfrm rot="5400000" flipH="1">
              <a:off x="2198057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5" name="等腰三角形 54">
              <a:extLst>
                <a:ext uri="{FF2B5EF4-FFF2-40B4-BE49-F238E27FC236}">
                  <a16:creationId xmlns:a16="http://schemas.microsoft.com/office/drawing/2014/main" id="{78EC6EF8-48BB-4331-BE8B-28E3DCC9297C}"/>
                </a:ext>
              </a:extLst>
            </p:cNvPr>
            <p:cNvSpPr/>
            <p:nvPr/>
          </p:nvSpPr>
          <p:spPr>
            <a:xfrm rot="5400000" flipH="1">
              <a:off x="2369825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等腰三角形 55">
              <a:extLst>
                <a:ext uri="{FF2B5EF4-FFF2-40B4-BE49-F238E27FC236}">
                  <a16:creationId xmlns:a16="http://schemas.microsoft.com/office/drawing/2014/main" id="{4BD65ED4-E518-46EE-8841-18AB5968AEA3}"/>
                </a:ext>
              </a:extLst>
            </p:cNvPr>
            <p:cNvSpPr/>
            <p:nvPr/>
          </p:nvSpPr>
          <p:spPr>
            <a:xfrm rot="5400000" flipH="1">
              <a:off x="2541593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等腰三角形 57">
              <a:extLst>
                <a:ext uri="{FF2B5EF4-FFF2-40B4-BE49-F238E27FC236}">
                  <a16:creationId xmlns:a16="http://schemas.microsoft.com/office/drawing/2014/main" id="{40BD7C60-9473-4315-9F9C-C7E51E4A4BE2}"/>
                </a:ext>
              </a:extLst>
            </p:cNvPr>
            <p:cNvSpPr/>
            <p:nvPr/>
          </p:nvSpPr>
          <p:spPr>
            <a:xfrm rot="5400000" flipH="1">
              <a:off x="2713361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等腰三角形 58">
              <a:extLst>
                <a:ext uri="{FF2B5EF4-FFF2-40B4-BE49-F238E27FC236}">
                  <a16:creationId xmlns:a16="http://schemas.microsoft.com/office/drawing/2014/main" id="{B03CFE4F-6F87-4E23-B8C9-D362C753E4BF}"/>
                </a:ext>
              </a:extLst>
            </p:cNvPr>
            <p:cNvSpPr/>
            <p:nvPr/>
          </p:nvSpPr>
          <p:spPr>
            <a:xfrm rot="5400000" flipH="1">
              <a:off x="2885129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id="{36433905-D268-425F-8161-2E68381DF8FB}"/>
                </a:ext>
              </a:extLst>
            </p:cNvPr>
            <p:cNvSpPr/>
            <p:nvPr/>
          </p:nvSpPr>
          <p:spPr>
            <a:xfrm rot="5400000" flipH="1">
              <a:off x="3056895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文本框 63">
            <a:extLst>
              <a:ext uri="{FF2B5EF4-FFF2-40B4-BE49-F238E27FC236}">
                <a16:creationId xmlns:a16="http://schemas.microsoft.com/office/drawing/2014/main" id="{9E2180FE-7DFA-4CD4-8111-B52D2276A1E0}"/>
              </a:ext>
            </a:extLst>
          </p:cNvPr>
          <p:cNvSpPr txBox="1"/>
          <p:nvPr/>
        </p:nvSpPr>
        <p:spPr>
          <a:xfrm>
            <a:off x="4789549" y="3172136"/>
            <a:ext cx="1656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Quick Start</a:t>
            </a:r>
          </a:p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Tutorial</a:t>
            </a:r>
            <a:endParaRPr lang="zh-CN" altLang="en-US" sz="1400" dirty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1B43FB6-E68B-4CE2-8232-8B98B533EBBB}"/>
              </a:ext>
            </a:extLst>
          </p:cNvPr>
          <p:cNvSpPr txBox="1"/>
          <p:nvPr/>
        </p:nvSpPr>
        <p:spPr>
          <a:xfrm>
            <a:off x="1327906" y="3981132"/>
            <a:ext cx="4569971" cy="612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spc="120"/>
              <a:t>第</a:t>
            </a:r>
            <a:r>
              <a:rPr lang="en-US" altLang="zh-CN" sz="2800" spc="120"/>
              <a:t>1</a:t>
            </a:r>
            <a:r>
              <a:rPr lang="zh-CN" altLang="en-US" sz="2800" spc="120"/>
              <a:t>章 开发平台和工具</a:t>
            </a:r>
            <a:endParaRPr lang="zh-CN" altLang="en-US" sz="2800" spc="120" dirty="0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18F9E34-75A3-434E-94DC-4D4B7092AEA6}"/>
              </a:ext>
            </a:extLst>
          </p:cNvPr>
          <p:cNvCxnSpPr/>
          <p:nvPr/>
        </p:nvCxnSpPr>
        <p:spPr>
          <a:xfrm>
            <a:off x="1086892" y="4022351"/>
            <a:ext cx="0" cy="540084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A411BE95-8B2B-4FDC-A0B5-5D4943180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137" y="1037273"/>
            <a:ext cx="3336566" cy="420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02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功能框架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1464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Framework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B7472982-DC41-4E51-A3FF-B4240A876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2887" y="1798844"/>
            <a:ext cx="1447356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19AF64-25C5-4069-BBC5-CAA5FC36DF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5317" y="1135205"/>
            <a:ext cx="1970507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4E0EB53A-B86E-442C-8846-298880A8142F}"/>
              </a:ext>
            </a:extLst>
          </p:cNvPr>
          <p:cNvSpPr/>
          <p:nvPr/>
        </p:nvSpPr>
        <p:spPr>
          <a:xfrm>
            <a:off x="3137631" y="2757651"/>
            <a:ext cx="1362075" cy="781050"/>
          </a:xfrm>
          <a:prstGeom prst="rightArrow">
            <a:avLst/>
          </a:prstGeom>
          <a:solidFill>
            <a:schemeClr val="bg1"/>
          </a:solidFill>
          <a:ln>
            <a:gradFill>
              <a:gsLst>
                <a:gs pos="45000">
                  <a:schemeClr val="accent2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  <a:effectLst>
            <a:outerShdw blurRad="127000" dist="63500" dir="2700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</a:rPr>
              <a:t>输入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C80A19-D61C-4692-BF42-A403DE7A391E}"/>
              </a:ext>
            </a:extLst>
          </p:cNvPr>
          <p:cNvSpPr txBox="1"/>
          <p:nvPr/>
        </p:nvSpPr>
        <p:spPr>
          <a:xfrm>
            <a:off x="1533943" y="2593149"/>
            <a:ext cx="889987" cy="11076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电源</a:t>
            </a:r>
            <a:endParaRPr lang="en-US" altLang="zh-CN" sz="2800" dirty="0"/>
          </a:p>
          <a:p>
            <a:pPr>
              <a:lnSpc>
                <a:spcPct val="150000"/>
              </a:lnSpc>
            </a:pPr>
            <a:r>
              <a:rPr lang="zh-CN" altLang="en-US" sz="2800" dirty="0"/>
              <a:t>程序</a:t>
            </a:r>
            <a:endParaRPr lang="en-US" altLang="zh-CN" sz="2800" dirty="0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1581C524-0B84-4C2D-8CED-851E687CFB64}"/>
              </a:ext>
            </a:extLst>
          </p:cNvPr>
          <p:cNvSpPr/>
          <p:nvPr/>
        </p:nvSpPr>
        <p:spPr>
          <a:xfrm>
            <a:off x="6557756" y="2757651"/>
            <a:ext cx="1362075" cy="781050"/>
          </a:xfrm>
          <a:prstGeom prst="rightArrow">
            <a:avLst/>
          </a:prstGeom>
          <a:solidFill>
            <a:schemeClr val="bg1"/>
          </a:solidFill>
          <a:ln>
            <a:gradFill>
              <a:gsLst>
                <a:gs pos="45000">
                  <a:schemeClr val="accent2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  <a:effectLst>
            <a:outerShdw blurRad="127000" dist="63500" dir="2700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</a:rPr>
              <a:t>输出</a:t>
            </a:r>
          </a:p>
        </p:txBody>
      </p:sp>
      <p:sp>
        <p:nvSpPr>
          <p:cNvPr id="14" name="矩形: 对角圆角 13">
            <a:extLst>
              <a:ext uri="{FF2B5EF4-FFF2-40B4-BE49-F238E27FC236}">
                <a16:creationId xmlns:a16="http://schemas.microsoft.com/office/drawing/2014/main" id="{9B797086-7577-4536-BDD9-7D010330D089}"/>
              </a:ext>
            </a:extLst>
          </p:cNvPr>
          <p:cNvSpPr/>
          <p:nvPr/>
        </p:nvSpPr>
        <p:spPr>
          <a:xfrm>
            <a:off x="4510487" y="1464564"/>
            <a:ext cx="2036488" cy="3691072"/>
          </a:xfrm>
          <a:prstGeom prst="round2DiagRect">
            <a:avLst>
              <a:gd name="adj1" fmla="val 3248"/>
              <a:gd name="adj2" fmla="val 0"/>
            </a:avLst>
          </a:prstGeom>
          <a:solidFill>
            <a:schemeClr val="bg1"/>
          </a:solidFill>
          <a:ln>
            <a:gradFill>
              <a:gsLst>
                <a:gs pos="45000">
                  <a:schemeClr val="accent2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  <a:effectLst>
            <a:outerShdw blurRad="127000" dist="63500" dir="2700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</a:rPr>
              <a:t>单片机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9A7FB0F-FC50-4216-BE60-A7FECCF51B6C}"/>
              </a:ext>
            </a:extLst>
          </p:cNvPr>
          <p:cNvSpPr txBox="1"/>
          <p:nvPr/>
        </p:nvSpPr>
        <p:spPr>
          <a:xfrm>
            <a:off x="8080138" y="2669900"/>
            <a:ext cx="33586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电平状态</a:t>
            </a:r>
            <a:endParaRPr lang="en-US" altLang="zh-CN" sz="2800" dirty="0"/>
          </a:p>
          <a:p>
            <a:pPr algn="ctr"/>
            <a:r>
              <a:rPr lang="zh-CN" altLang="en-US" sz="2800" dirty="0"/>
              <a:t>（高电平或低电平）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8668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功能框架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1464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Framework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ACC3ED5-367E-431D-B976-50DC37E395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34978" y="1034721"/>
          <a:ext cx="10379949" cy="4957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7" name="Visio" r:id="rId4" imgW="3574662" imgH="1708824" progId="Visio.Drawing.11">
                  <p:embed/>
                </p:oleObj>
              </mc:Choice>
              <mc:Fallback>
                <p:oleObj name="Visio" r:id="rId4" imgW="3574662" imgH="1708824" progId="Visio.Drawing.11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8ACC3ED5-367E-431D-B976-50DC37E3955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4978" y="1034721"/>
                        <a:ext cx="10379949" cy="495709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4273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引脚功能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2330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Pin Function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2879DC4-C481-4767-8DE1-60A4565FD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773" y="1267734"/>
            <a:ext cx="1272678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506B234-2C9D-4CE3-BA50-477192B35F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4095" y="1124859"/>
          <a:ext cx="4797053" cy="5018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4" name="Visio" r:id="rId4" imgW="1558471" imgH="1623330" progId="Visio.Drawing.11">
                  <p:embed/>
                </p:oleObj>
              </mc:Choice>
              <mc:Fallback>
                <p:oleObj name="Visio" r:id="rId4" imgW="1558471" imgH="1623330" progId="Visio.Drawing.11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506B234-2C9D-4CE3-BA50-477192B35F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095" y="1124859"/>
                        <a:ext cx="4797053" cy="50187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4E0A7168-B234-4D62-BED7-B60F20D8C901}"/>
              </a:ext>
            </a:extLst>
          </p:cNvPr>
          <p:cNvSpPr txBox="1"/>
          <p:nvPr/>
        </p:nvSpPr>
        <p:spPr>
          <a:xfrm>
            <a:off x="6096000" y="1093204"/>
            <a:ext cx="444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spc="120" dirty="0">
                <a:solidFill>
                  <a:schemeClr val="accent4">
                    <a:lumMod val="50000"/>
                  </a:schemeClr>
                </a:solidFill>
              </a:rPr>
              <a:t>1.</a:t>
            </a:r>
            <a:r>
              <a:rPr lang="zh-CN" altLang="en-US" sz="2000" spc="120" dirty="0">
                <a:solidFill>
                  <a:schemeClr val="accent4">
                    <a:lumMod val="50000"/>
                  </a:schemeClr>
                </a:solidFill>
              </a:rPr>
              <a:t>电源和时钟引脚</a:t>
            </a:r>
            <a:endParaRPr lang="en-US" altLang="zh-CN" sz="2000" spc="12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4D9F509-BE1A-4DE9-9822-F1EBF46D32E7}"/>
              </a:ext>
            </a:extLst>
          </p:cNvPr>
          <p:cNvSpPr txBox="1"/>
          <p:nvPr/>
        </p:nvSpPr>
        <p:spPr>
          <a:xfrm>
            <a:off x="6095999" y="1493314"/>
            <a:ext cx="4886325" cy="161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VCC</a:t>
            </a:r>
            <a:r>
              <a:rPr lang="zh-CN" altLang="en-US" sz="1600" spc="120" dirty="0"/>
              <a:t>：通常需要接入</a:t>
            </a:r>
            <a:r>
              <a:rPr lang="en-US" altLang="zh-CN" sz="1600" spc="120" dirty="0"/>
              <a:t>5V</a:t>
            </a:r>
            <a:r>
              <a:rPr lang="zh-CN" altLang="en-US" sz="1600" spc="120" dirty="0"/>
              <a:t>电源</a:t>
            </a:r>
            <a:endParaRPr lang="en-US" altLang="zh-CN" sz="1600" spc="120" dirty="0"/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GND</a:t>
            </a:r>
            <a:r>
              <a:rPr lang="zh-CN" altLang="en-US" sz="1600" spc="120" dirty="0"/>
              <a:t>：接地</a:t>
            </a:r>
            <a:endParaRPr lang="en-US" altLang="zh-CN" sz="1600" spc="120" dirty="0"/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XTAL1/XTAL2</a:t>
            </a:r>
            <a:r>
              <a:rPr lang="zh-CN" altLang="en-US" sz="1600" spc="120" dirty="0"/>
              <a:t>：内部时钟电路反相放大器的输入端和输出端，接入晶振和微调电阻形成自激震荡器，或仅在</a:t>
            </a:r>
            <a:r>
              <a:rPr lang="en-US" altLang="zh-CN" sz="1600" spc="120" dirty="0"/>
              <a:t>XTAL1</a:t>
            </a:r>
            <a:r>
              <a:rPr lang="zh-CN" altLang="en-US" sz="1600" spc="120" dirty="0"/>
              <a:t>引脚接入时钟信号。</a:t>
            </a:r>
            <a:endParaRPr lang="en-US" altLang="zh-CN" sz="1600" spc="12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703116-965C-4D1D-BC8A-8FD75D546BD2}"/>
              </a:ext>
            </a:extLst>
          </p:cNvPr>
          <p:cNvSpPr txBox="1"/>
          <p:nvPr/>
        </p:nvSpPr>
        <p:spPr>
          <a:xfrm>
            <a:off x="6068183" y="3656529"/>
            <a:ext cx="444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spc="120" dirty="0">
                <a:solidFill>
                  <a:schemeClr val="accent1"/>
                </a:solidFill>
              </a:rPr>
              <a:t>*2.</a:t>
            </a:r>
            <a:r>
              <a:rPr lang="zh-CN" altLang="en-US" sz="2000" spc="120" dirty="0">
                <a:solidFill>
                  <a:schemeClr val="accent1"/>
                </a:solidFill>
              </a:rPr>
              <a:t>硬件控制引脚</a:t>
            </a:r>
            <a:endParaRPr lang="en-US" altLang="zh-CN" sz="2000" spc="120" dirty="0">
              <a:solidFill>
                <a:schemeClr val="accent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432C831-1F8C-4453-B04F-7D83F8362929}"/>
              </a:ext>
            </a:extLst>
          </p:cNvPr>
          <p:cNvSpPr txBox="1"/>
          <p:nvPr/>
        </p:nvSpPr>
        <p:spPr>
          <a:xfrm>
            <a:off x="6096000" y="4056639"/>
            <a:ext cx="5161791" cy="1611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RST</a:t>
            </a:r>
            <a:r>
              <a:rPr lang="zh-CN" altLang="en-US" sz="1600" spc="120" dirty="0"/>
              <a:t>：复位引脚，当输入的高电平信号持续</a:t>
            </a:r>
            <a:r>
              <a:rPr lang="en-US" altLang="zh-CN" sz="1600" spc="120" dirty="0"/>
              <a:t>2</a:t>
            </a:r>
            <a:r>
              <a:rPr lang="zh-CN" altLang="en-US" sz="1600" spc="120" dirty="0"/>
              <a:t>个机器周期以上时，单片机进行复位初始化操作。</a:t>
            </a:r>
            <a:endParaRPr lang="en-US" altLang="zh-CN" sz="1600" spc="120" dirty="0"/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EA</a:t>
            </a:r>
            <a:r>
              <a:rPr lang="zh-CN" altLang="en-US" sz="1600" spc="120" dirty="0"/>
              <a:t>：内外程序存储器选择引脚。</a:t>
            </a: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PSEN</a:t>
            </a:r>
            <a:r>
              <a:rPr lang="zh-CN" altLang="en-US" sz="1600" spc="120" dirty="0"/>
              <a:t>：外部程序存储器使能信号输出引脚。</a:t>
            </a:r>
            <a:endParaRPr lang="en-US" altLang="zh-CN" sz="1600" spc="120" dirty="0"/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ALE</a:t>
            </a:r>
            <a:r>
              <a:rPr lang="zh-CN" altLang="en-US" sz="1600" spc="120" dirty="0"/>
              <a:t>：地址锁存允许信号输出引脚。</a:t>
            </a:r>
            <a:endParaRPr lang="en-US" altLang="zh-CN" sz="1600" spc="12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F92ECB1-1BE2-4976-8757-38EABEF72571}"/>
                  </a:ext>
                </a:extLst>
              </p14:cNvPr>
              <p14:cNvContentPartPr/>
              <p14:nvPr/>
            </p14:nvContentPartPr>
            <p14:xfrm>
              <a:off x="743040" y="3720960"/>
              <a:ext cx="597240" cy="38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F92ECB1-1BE2-4976-8757-38EABEF7257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3680" y="3711600"/>
                <a:ext cx="615960" cy="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60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引脚功能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2330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Pin Function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506B234-2C9D-4CE3-BA50-477192B35F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160547"/>
              </p:ext>
            </p:extLst>
          </p:nvPr>
        </p:nvGraphicFramePr>
        <p:xfrm>
          <a:off x="744095" y="1124859"/>
          <a:ext cx="4797053" cy="5018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2" name="Visio" r:id="rId4" imgW="1558471" imgH="1623330" progId="Visio.Drawing.11">
                  <p:embed/>
                </p:oleObj>
              </mc:Choice>
              <mc:Fallback>
                <p:oleObj name="Visio" r:id="rId4" imgW="1558471" imgH="1623330" progId="Visio.Drawing.11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506B234-2C9D-4CE3-BA50-477192B35F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095" y="1124859"/>
                        <a:ext cx="4797053" cy="50187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4E0A7168-B234-4D62-BED7-B60F20D8C901}"/>
              </a:ext>
            </a:extLst>
          </p:cNvPr>
          <p:cNvSpPr txBox="1"/>
          <p:nvPr/>
        </p:nvSpPr>
        <p:spPr>
          <a:xfrm>
            <a:off x="6096000" y="913343"/>
            <a:ext cx="444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spc="120" dirty="0">
                <a:solidFill>
                  <a:schemeClr val="accent4">
                    <a:lumMod val="50000"/>
                  </a:schemeClr>
                </a:solidFill>
              </a:rPr>
              <a:t>3.</a:t>
            </a:r>
            <a:r>
              <a:rPr lang="zh-CN" altLang="en-US" sz="2000" spc="120" dirty="0">
                <a:solidFill>
                  <a:schemeClr val="accent4">
                    <a:lumMod val="50000"/>
                  </a:schemeClr>
                </a:solidFill>
              </a:rPr>
              <a:t>通用输入输出</a:t>
            </a:r>
            <a:r>
              <a:rPr lang="en-US" altLang="zh-CN" sz="2000" spc="120" dirty="0">
                <a:solidFill>
                  <a:schemeClr val="accent4">
                    <a:lumMod val="50000"/>
                  </a:schemeClr>
                </a:solidFill>
              </a:rPr>
              <a:t>(I/O)</a:t>
            </a:r>
            <a:r>
              <a:rPr lang="zh-CN" altLang="en-US" sz="2000" spc="120" dirty="0">
                <a:solidFill>
                  <a:schemeClr val="accent4">
                    <a:lumMod val="50000"/>
                  </a:schemeClr>
                </a:solidFill>
              </a:rPr>
              <a:t>引脚</a:t>
            </a:r>
            <a:endParaRPr lang="en-US" altLang="zh-CN" sz="2000" spc="12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4D9F509-BE1A-4DE9-9822-F1EBF46D32E7}"/>
              </a:ext>
            </a:extLst>
          </p:cNvPr>
          <p:cNvSpPr txBox="1"/>
          <p:nvPr/>
        </p:nvSpPr>
        <p:spPr>
          <a:xfrm>
            <a:off x="6096000" y="1357473"/>
            <a:ext cx="5438880" cy="88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 dirty="0"/>
              <a:t>输入输出引脚又称</a:t>
            </a:r>
            <a:r>
              <a:rPr lang="en-US" altLang="zh-CN" sz="1400" spc="120" dirty="0"/>
              <a:t>I/O</a:t>
            </a:r>
            <a:r>
              <a:rPr lang="zh-CN" altLang="en-US" sz="1400" spc="120" dirty="0"/>
              <a:t>引脚（</a:t>
            </a:r>
            <a:r>
              <a:rPr lang="en-US" altLang="zh-CN" sz="1400" spc="120" dirty="0"/>
              <a:t>Input/Output</a:t>
            </a:r>
            <a:r>
              <a:rPr lang="zh-CN" altLang="en-US" sz="1400" spc="120" dirty="0"/>
              <a:t>），在</a:t>
            </a:r>
            <a:r>
              <a:rPr lang="en-US" altLang="zh-CN" sz="1400" spc="120" dirty="0"/>
              <a:t>51</a:t>
            </a:r>
            <a:r>
              <a:rPr lang="zh-CN" altLang="en-US" sz="1400" spc="120" dirty="0"/>
              <a:t>核心板上的</a:t>
            </a:r>
            <a:r>
              <a:rPr lang="en-US" altLang="zh-CN" sz="1400" spc="120" dirty="0"/>
              <a:t>STC89C52RC</a:t>
            </a:r>
            <a:r>
              <a:rPr lang="zh-CN" altLang="en-US" sz="1400" spc="120" dirty="0"/>
              <a:t>芯片具有</a:t>
            </a:r>
            <a:r>
              <a:rPr lang="en-US" altLang="zh-CN" sz="1400" spc="120" dirty="0"/>
              <a:t>P0~P4</a:t>
            </a:r>
            <a:r>
              <a:rPr lang="zh-CN" altLang="en-US" sz="1400" spc="120" dirty="0"/>
              <a:t>共</a:t>
            </a:r>
            <a:r>
              <a:rPr lang="en-US" altLang="zh-CN" sz="1400" spc="120" dirty="0"/>
              <a:t>4</a:t>
            </a:r>
            <a:r>
              <a:rPr lang="zh-CN" altLang="en-US" sz="1400" spc="120" dirty="0"/>
              <a:t>组</a:t>
            </a:r>
            <a:r>
              <a:rPr lang="en-US" altLang="zh-CN" sz="1400" spc="120" dirty="0"/>
              <a:t>I/O</a:t>
            </a:r>
            <a:r>
              <a:rPr lang="zh-CN" altLang="en-US" sz="1400" spc="120" dirty="0"/>
              <a:t>引脚。除</a:t>
            </a:r>
            <a:r>
              <a:rPr lang="en-US" altLang="zh-CN" sz="1400" spc="120" dirty="0"/>
              <a:t>P4</a:t>
            </a:r>
            <a:r>
              <a:rPr lang="zh-CN" altLang="en-US" sz="1400" spc="120" dirty="0"/>
              <a:t>组仅有</a:t>
            </a:r>
            <a:r>
              <a:rPr lang="en-US" altLang="zh-CN" sz="1400" spc="120" dirty="0"/>
              <a:t>P4.0~4.6</a:t>
            </a:r>
            <a:r>
              <a:rPr lang="zh-CN" altLang="en-US" sz="1400" spc="120" dirty="0"/>
              <a:t>共</a:t>
            </a:r>
            <a:r>
              <a:rPr lang="en-US" altLang="zh-CN" sz="1400" spc="120" dirty="0"/>
              <a:t>7</a:t>
            </a:r>
            <a:r>
              <a:rPr lang="zh-CN" altLang="en-US" sz="1400" spc="120" dirty="0"/>
              <a:t>个引脚外，</a:t>
            </a:r>
            <a:r>
              <a:rPr lang="en-US" altLang="zh-CN" sz="1400" spc="120" dirty="0"/>
              <a:t>P0~P3</a:t>
            </a:r>
            <a:r>
              <a:rPr lang="zh-CN" altLang="en-US" sz="1400" spc="120" dirty="0"/>
              <a:t>组均有</a:t>
            </a:r>
            <a:r>
              <a:rPr lang="en-US" altLang="zh-CN" sz="1400" spc="120" dirty="0"/>
              <a:t>8</a:t>
            </a:r>
            <a:r>
              <a:rPr lang="zh-CN" altLang="en-US" sz="1400" spc="120" dirty="0"/>
              <a:t>个引脚。</a:t>
            </a:r>
            <a:endParaRPr lang="en-US" altLang="zh-CN" sz="1400" spc="12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0424111-E53C-4D79-AAE8-595CD27F22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952497"/>
              </p:ext>
            </p:extLst>
          </p:nvPr>
        </p:nvGraphicFramePr>
        <p:xfrm>
          <a:off x="6124470" y="2329954"/>
          <a:ext cx="5410409" cy="365174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759281">
                  <a:extLst>
                    <a:ext uri="{9D8B030D-6E8A-4147-A177-3AD203B41FA5}">
                      <a16:colId xmlns:a16="http://schemas.microsoft.com/office/drawing/2014/main" val="3128718546"/>
                    </a:ext>
                  </a:extLst>
                </a:gridCol>
                <a:gridCol w="698149">
                  <a:extLst>
                    <a:ext uri="{9D8B030D-6E8A-4147-A177-3AD203B41FA5}">
                      <a16:colId xmlns:a16="http://schemas.microsoft.com/office/drawing/2014/main" val="2445389253"/>
                    </a:ext>
                  </a:extLst>
                </a:gridCol>
                <a:gridCol w="820413">
                  <a:extLst>
                    <a:ext uri="{9D8B030D-6E8A-4147-A177-3AD203B41FA5}">
                      <a16:colId xmlns:a16="http://schemas.microsoft.com/office/drawing/2014/main" val="612820038"/>
                    </a:ext>
                  </a:extLst>
                </a:gridCol>
                <a:gridCol w="903612">
                  <a:extLst>
                    <a:ext uri="{9D8B030D-6E8A-4147-A177-3AD203B41FA5}">
                      <a16:colId xmlns:a16="http://schemas.microsoft.com/office/drawing/2014/main" val="2952664049"/>
                    </a:ext>
                  </a:extLst>
                </a:gridCol>
                <a:gridCol w="2228954">
                  <a:extLst>
                    <a:ext uri="{9D8B030D-6E8A-4147-A177-3AD203B41FA5}">
                      <a16:colId xmlns:a16="http://schemas.microsoft.com/office/drawing/2014/main" val="904045572"/>
                    </a:ext>
                  </a:extLst>
                </a:gridCol>
              </a:tblGrid>
              <a:tr h="186205"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组别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名称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序号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复用功能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复用功能说明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3911332"/>
                  </a:ext>
                </a:extLst>
              </a:tr>
              <a:tr h="186205">
                <a:tc rowSpan="2"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P1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P1.0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40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T2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定时器</a:t>
                      </a:r>
                      <a:r>
                        <a:rPr lang="en-US" sz="1050">
                          <a:effectLst/>
                        </a:rPr>
                        <a:t>2</a:t>
                      </a:r>
                      <a:r>
                        <a:rPr lang="zh-CN" sz="1050">
                          <a:effectLst/>
                        </a:rPr>
                        <a:t>外部输入引脚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8030601"/>
                  </a:ext>
                </a:extLst>
              </a:tr>
              <a:tr h="35751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P1.1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41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T2EX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定时器</a:t>
                      </a:r>
                      <a:r>
                        <a:rPr lang="en-US" sz="1050">
                          <a:effectLst/>
                        </a:rPr>
                        <a:t>2</a:t>
                      </a:r>
                      <a:r>
                        <a:rPr lang="zh-CN" sz="1050">
                          <a:effectLst/>
                        </a:rPr>
                        <a:t>捕捉</a:t>
                      </a:r>
                      <a:r>
                        <a:rPr lang="en-US" sz="1050">
                          <a:effectLst/>
                        </a:rPr>
                        <a:t>/</a:t>
                      </a:r>
                      <a:r>
                        <a:rPr lang="zh-CN" sz="1050">
                          <a:effectLst/>
                        </a:rPr>
                        <a:t>重装方式控制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279016"/>
                  </a:ext>
                </a:extLst>
              </a:tr>
              <a:tr h="186205">
                <a:tc rowSpan="8"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P3.0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5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RXD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串口数据接收引脚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08761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P3.1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7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TXD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串口数据发送引脚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562528"/>
                  </a:ext>
                </a:extLst>
              </a:tr>
              <a:tr h="17875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P3.2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8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INT0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外部中断</a:t>
                      </a:r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zh-CN" sz="1050">
                          <a:effectLst/>
                        </a:rPr>
                        <a:t>触发引脚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5463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P3.3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9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INT1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外部中断</a:t>
                      </a:r>
                      <a:r>
                        <a:rPr lang="en-US" sz="1050">
                          <a:effectLst/>
                        </a:rPr>
                        <a:t>1</a:t>
                      </a:r>
                      <a:r>
                        <a:rPr lang="zh-CN" sz="1050">
                          <a:effectLst/>
                        </a:rPr>
                        <a:t>触发引脚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3448718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P3.4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10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T0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定时器</a:t>
                      </a:r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zh-CN" sz="1050">
                          <a:effectLst/>
                        </a:rPr>
                        <a:t>外部输入引脚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5263065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P3.5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11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T1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定时器</a:t>
                      </a:r>
                      <a:r>
                        <a:rPr lang="en-US" sz="1050" dirty="0">
                          <a:effectLst/>
                        </a:rPr>
                        <a:t>1</a:t>
                      </a:r>
                      <a:r>
                        <a:rPr lang="zh-CN" sz="1050" dirty="0">
                          <a:effectLst/>
                        </a:rPr>
                        <a:t>外部输入引脚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511290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P3.6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12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WR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外部存储器写脉冲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205104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P3.7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13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RD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外部存储器读脉冲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8921421"/>
                  </a:ext>
                </a:extLst>
              </a:tr>
              <a:tr h="186205">
                <a:tc rowSpan="5"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P4.2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39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INT3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外部中断</a:t>
                      </a:r>
                      <a:r>
                        <a:rPr lang="en-US" sz="1050">
                          <a:effectLst/>
                        </a:rPr>
                        <a:t>3</a:t>
                      </a:r>
                      <a:r>
                        <a:rPr lang="zh-CN" sz="1050">
                          <a:effectLst/>
                        </a:rPr>
                        <a:t>触发引脚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079032"/>
                  </a:ext>
                </a:extLst>
              </a:tr>
              <a:tr h="18620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P4.3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6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INT2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外部中断</a:t>
                      </a:r>
                      <a:r>
                        <a:rPr lang="en-US" sz="1050">
                          <a:effectLst/>
                        </a:rPr>
                        <a:t>2</a:t>
                      </a:r>
                      <a:r>
                        <a:rPr lang="zh-CN" sz="1050">
                          <a:effectLst/>
                        </a:rPr>
                        <a:t>触发引脚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0104507"/>
                  </a:ext>
                </a:extLst>
              </a:tr>
              <a:tr h="35751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P4.4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26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PSEN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>
                          <a:effectLst/>
                        </a:rPr>
                        <a:t>外部程序存储器</a:t>
                      </a:r>
                    </a:p>
                    <a:p>
                      <a:pPr algn="ctr"/>
                      <a:r>
                        <a:rPr lang="zh-CN" sz="1050">
                          <a:effectLst/>
                        </a:rPr>
                        <a:t>使能信号输出引脚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6843961"/>
                  </a:ext>
                </a:extLst>
              </a:tr>
              <a:tr h="35751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P4.5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27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ALE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地址锁存允许信号输出引脚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1831651"/>
                  </a:ext>
                </a:extLst>
              </a:tr>
              <a:tr h="3521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P4.6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effectLst/>
                        </a:rPr>
                        <a:t>29</a:t>
                      </a:r>
                      <a:endParaRPr lang="zh-CN" sz="105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effectLst/>
                        </a:rPr>
                        <a:t>EA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050" dirty="0">
                          <a:effectLst/>
                        </a:rPr>
                        <a:t>内外程序存储器选择引脚</a:t>
                      </a:r>
                      <a:endParaRPr lang="zh-CN" sz="105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9973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38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存储结构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Storage structure</a:t>
              </a:r>
              <a:endParaRPr lang="en-US" altLang="zh-CN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28349FA-CDD6-47B8-A95F-D02146362E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948090"/>
              </p:ext>
            </p:extLst>
          </p:nvPr>
        </p:nvGraphicFramePr>
        <p:xfrm>
          <a:off x="1250843" y="1711691"/>
          <a:ext cx="9690313" cy="123909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704860">
                  <a:extLst>
                    <a:ext uri="{9D8B030D-6E8A-4147-A177-3AD203B41FA5}">
                      <a16:colId xmlns:a16="http://schemas.microsoft.com/office/drawing/2014/main" val="830629662"/>
                    </a:ext>
                  </a:extLst>
                </a:gridCol>
                <a:gridCol w="752752">
                  <a:extLst>
                    <a:ext uri="{9D8B030D-6E8A-4147-A177-3AD203B41FA5}">
                      <a16:colId xmlns:a16="http://schemas.microsoft.com/office/drawing/2014/main" val="4171941801"/>
                    </a:ext>
                  </a:extLst>
                </a:gridCol>
                <a:gridCol w="3763761">
                  <a:extLst>
                    <a:ext uri="{9D8B030D-6E8A-4147-A177-3AD203B41FA5}">
                      <a16:colId xmlns:a16="http://schemas.microsoft.com/office/drawing/2014/main" val="1071948952"/>
                    </a:ext>
                  </a:extLst>
                </a:gridCol>
                <a:gridCol w="2468940">
                  <a:extLst>
                    <a:ext uri="{9D8B030D-6E8A-4147-A177-3AD203B41FA5}">
                      <a16:colId xmlns:a16="http://schemas.microsoft.com/office/drawing/2014/main" val="2574249744"/>
                    </a:ext>
                  </a:extLst>
                </a:gridCol>
              </a:tblGrid>
              <a:tr h="413030"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名称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>
                          <a:effectLst/>
                        </a:rPr>
                        <a:t>速度</a:t>
                      </a:r>
                      <a:endParaRPr lang="zh-CN" sz="14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特性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>
                          <a:effectLst/>
                        </a:rPr>
                        <a:t>用途举例</a:t>
                      </a:r>
                      <a:endParaRPr lang="zh-CN" sz="14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7478426"/>
                  </a:ext>
                </a:extLst>
              </a:tr>
              <a:tr h="4130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Flash</a:t>
                      </a:r>
                      <a:r>
                        <a:rPr lang="zh-CN" sz="1400" dirty="0">
                          <a:effectLst/>
                        </a:rPr>
                        <a:t>（快擦除读写存储器）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较慢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断电后数据不丢失，成本较低，容量大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存储用户程序、只读数据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1923759"/>
                  </a:ext>
                </a:extLst>
              </a:tr>
              <a:tr h="4130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SRAM</a:t>
                      </a:r>
                      <a:r>
                        <a:rPr lang="zh-CN" sz="1400" dirty="0">
                          <a:effectLst/>
                        </a:rPr>
                        <a:t>（静态随机存储器）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>
                          <a:effectLst/>
                        </a:rPr>
                        <a:t>快</a:t>
                      </a:r>
                      <a:endParaRPr lang="zh-CN" sz="14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断电后数据丢失，成本较高，容量小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dirty="0">
                          <a:effectLst/>
                        </a:rPr>
                        <a:t>存储随机数据</a:t>
                      </a:r>
                      <a:endParaRPr lang="zh-CN" sz="14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09730190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CDA29810-BBF5-431F-B221-8647E0E9031C}"/>
              </a:ext>
            </a:extLst>
          </p:cNvPr>
          <p:cNvSpPr txBox="1"/>
          <p:nvPr/>
        </p:nvSpPr>
        <p:spPr>
          <a:xfrm>
            <a:off x="1250843" y="1263067"/>
            <a:ext cx="9083782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spc="120" dirty="0"/>
              <a:t>STC89C52RC</a:t>
            </a:r>
            <a:r>
              <a:rPr lang="zh-CN" altLang="en-US" sz="1400" spc="120" dirty="0"/>
              <a:t>芯片内部有</a:t>
            </a:r>
            <a:r>
              <a:rPr lang="en-US" altLang="zh-CN" sz="1400" spc="120" dirty="0"/>
              <a:t>2</a:t>
            </a:r>
            <a:r>
              <a:rPr lang="zh-CN" altLang="en-US" sz="1400" spc="120" dirty="0"/>
              <a:t>种类型的存储器，根据存储速度及其特性，它们具有不同的用途。</a:t>
            </a:r>
            <a:endParaRPr lang="en-US" altLang="zh-CN" sz="1400" spc="12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81DB6B0-BAF7-474C-BD2E-99F8EE61EF12}"/>
              </a:ext>
            </a:extLst>
          </p:cNvPr>
          <p:cNvSpPr txBox="1"/>
          <p:nvPr/>
        </p:nvSpPr>
        <p:spPr>
          <a:xfrm>
            <a:off x="1250843" y="3013062"/>
            <a:ext cx="444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spc="120" dirty="0">
                <a:solidFill>
                  <a:schemeClr val="accent4">
                    <a:lumMod val="50000"/>
                  </a:schemeClr>
                </a:solidFill>
              </a:rPr>
              <a:t>1.Flash</a:t>
            </a:r>
            <a:r>
              <a:rPr lang="zh-CN" altLang="en-US" sz="2000" spc="120" dirty="0">
                <a:solidFill>
                  <a:schemeClr val="accent4">
                    <a:lumMod val="50000"/>
                  </a:schemeClr>
                </a:solidFill>
              </a:rPr>
              <a:t>存储器</a:t>
            </a:r>
            <a:endParaRPr lang="en-US" altLang="zh-CN" sz="2000" spc="12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8530D41-7205-4AE0-9324-60220A2E11A2}"/>
              </a:ext>
            </a:extLst>
          </p:cNvPr>
          <p:cNvSpPr txBox="1"/>
          <p:nvPr/>
        </p:nvSpPr>
        <p:spPr>
          <a:xfrm>
            <a:off x="1250843" y="4351509"/>
            <a:ext cx="444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spc="120" dirty="0">
                <a:solidFill>
                  <a:schemeClr val="accent1"/>
                </a:solidFill>
              </a:rPr>
              <a:t>2.SRAM</a:t>
            </a:r>
            <a:r>
              <a:rPr lang="zh-CN" altLang="en-US" sz="2000" spc="120" dirty="0">
                <a:solidFill>
                  <a:schemeClr val="accent1"/>
                </a:solidFill>
              </a:rPr>
              <a:t>存储器</a:t>
            </a:r>
            <a:endParaRPr lang="en-US" altLang="zh-CN" sz="2000" spc="120" dirty="0">
              <a:solidFill>
                <a:schemeClr val="accent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4F53E8A-DA1E-495C-93D2-EC7380D65FD1}"/>
              </a:ext>
            </a:extLst>
          </p:cNvPr>
          <p:cNvSpPr txBox="1"/>
          <p:nvPr/>
        </p:nvSpPr>
        <p:spPr>
          <a:xfrm>
            <a:off x="1250843" y="3340942"/>
            <a:ext cx="9690312" cy="88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spc="120" dirty="0"/>
              <a:t>STC89C52RC</a:t>
            </a:r>
            <a:r>
              <a:rPr lang="zh-CN" altLang="en-US" sz="1400" spc="120" dirty="0"/>
              <a:t>芯片内部集成了</a:t>
            </a:r>
            <a:r>
              <a:rPr lang="en-US" altLang="zh-CN" sz="1400" spc="120" dirty="0"/>
              <a:t>Flash</a:t>
            </a:r>
            <a:r>
              <a:rPr lang="zh-CN" altLang="en-US" sz="1400" spc="120" dirty="0"/>
              <a:t>存储器，其用户程序区容量为</a:t>
            </a:r>
            <a:r>
              <a:rPr lang="en-US" altLang="zh-CN" sz="1400" spc="120" dirty="0"/>
              <a:t>8KB</a:t>
            </a:r>
            <a:r>
              <a:rPr lang="zh-CN" altLang="en-US" sz="1400" spc="120" dirty="0"/>
              <a:t>（</a:t>
            </a:r>
            <a:r>
              <a:rPr lang="en-US" altLang="zh-CN" sz="1400" spc="120" dirty="0"/>
              <a:t>1KB=</a:t>
            </a:r>
            <a:r>
              <a:rPr lang="en-US" altLang="zh-CN" sz="1400" spc="120"/>
              <a:t>1024B</a:t>
            </a:r>
            <a:r>
              <a:rPr lang="zh-CN" altLang="en-US" sz="1400" spc="120"/>
              <a:t>），在</a:t>
            </a:r>
            <a:r>
              <a:rPr lang="en-US" altLang="zh-CN" sz="1400" spc="120"/>
              <a:t>51</a:t>
            </a:r>
            <a:r>
              <a:rPr lang="zh-CN" altLang="en-US" sz="1400" spc="120"/>
              <a:t>单片机内用作</a:t>
            </a:r>
            <a:r>
              <a:rPr lang="en-US" altLang="zh-CN" sz="1400" spc="120" dirty="0">
                <a:solidFill>
                  <a:schemeClr val="accent1"/>
                </a:solidFill>
              </a:rPr>
              <a:t>ROM</a:t>
            </a:r>
            <a:r>
              <a:rPr lang="zh-CN" altLang="en-US" sz="1400" spc="120" dirty="0">
                <a:solidFill>
                  <a:schemeClr val="accent1"/>
                </a:solidFill>
              </a:rPr>
              <a:t>（</a:t>
            </a:r>
            <a:r>
              <a:rPr lang="en-US" altLang="zh-CN" sz="1400" spc="120" dirty="0">
                <a:solidFill>
                  <a:schemeClr val="accent1"/>
                </a:solidFill>
              </a:rPr>
              <a:t>Read Only Memory</a:t>
            </a:r>
            <a:r>
              <a:rPr lang="zh-CN" altLang="en-US" sz="1400" spc="120" dirty="0">
                <a:solidFill>
                  <a:schemeClr val="accent1"/>
                </a:solidFill>
              </a:rPr>
              <a:t>，只读存储器）</a:t>
            </a:r>
            <a:r>
              <a:rPr lang="zh-CN" altLang="en-US" sz="1400" spc="120" dirty="0"/>
              <a:t>。在单片机正常运行程序的过程中，一般情况下只能从中读取数据而不能写入，只有在单片机下载程序的过程中，</a:t>
            </a:r>
            <a:r>
              <a:rPr lang="en-US" altLang="zh-CN" sz="1400" spc="120" dirty="0"/>
              <a:t>Flash</a:t>
            </a:r>
            <a:r>
              <a:rPr lang="zh-CN" altLang="en-US" sz="1400" spc="120" dirty="0"/>
              <a:t>存储器中的内容会被擦除并写入新数据。</a:t>
            </a:r>
            <a:endParaRPr lang="en-US" altLang="zh-CN" sz="1400" spc="12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5DFBCD7-CD1A-4BC8-949D-5D382FE68DF1}"/>
              </a:ext>
            </a:extLst>
          </p:cNvPr>
          <p:cNvSpPr txBox="1"/>
          <p:nvPr/>
        </p:nvSpPr>
        <p:spPr>
          <a:xfrm>
            <a:off x="1250843" y="4715347"/>
            <a:ext cx="9690312" cy="88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spc="120" dirty="0"/>
              <a:t>STC89C52RC</a:t>
            </a:r>
            <a:r>
              <a:rPr lang="zh-CN" altLang="en-US" sz="1400" spc="120" dirty="0"/>
              <a:t>芯片内部</a:t>
            </a:r>
            <a:r>
              <a:rPr lang="zh-CN" altLang="en-US" sz="1400" spc="120"/>
              <a:t>集成了</a:t>
            </a:r>
            <a:r>
              <a:rPr lang="en-US" altLang="zh-CN" sz="1400" spc="120"/>
              <a:t>512B</a:t>
            </a:r>
            <a:r>
              <a:rPr lang="zh-CN" altLang="en-US" sz="1400" spc="120" dirty="0"/>
              <a:t>内部</a:t>
            </a:r>
            <a:r>
              <a:rPr lang="en-US" altLang="zh-CN" sz="1400" spc="120"/>
              <a:t>SRAM</a:t>
            </a:r>
            <a:r>
              <a:rPr lang="zh-CN" altLang="en-US" sz="1400" spc="120"/>
              <a:t>，在</a:t>
            </a:r>
            <a:r>
              <a:rPr lang="en-US" altLang="zh-CN" sz="1400" spc="120"/>
              <a:t>51</a:t>
            </a:r>
            <a:r>
              <a:rPr lang="zh-CN" altLang="en-US" sz="1400" spc="120"/>
              <a:t>单片机内用作</a:t>
            </a:r>
            <a:r>
              <a:rPr lang="en-US" altLang="zh-CN" sz="1400" spc="120" dirty="0">
                <a:solidFill>
                  <a:schemeClr val="accent4">
                    <a:lumMod val="50000"/>
                  </a:schemeClr>
                </a:solidFill>
              </a:rPr>
              <a:t>RAM</a:t>
            </a:r>
            <a:r>
              <a:rPr lang="zh-CN" altLang="en-US" sz="1400" spc="120" dirty="0">
                <a:solidFill>
                  <a:schemeClr val="accent4">
                    <a:lumMod val="50000"/>
                  </a:schemeClr>
                </a:solidFill>
              </a:rPr>
              <a:t>（</a:t>
            </a:r>
            <a:r>
              <a:rPr lang="en-US" altLang="zh-CN" sz="1400" spc="120" dirty="0">
                <a:solidFill>
                  <a:schemeClr val="accent4">
                    <a:lumMod val="50000"/>
                  </a:schemeClr>
                </a:solidFill>
              </a:rPr>
              <a:t>Random Access Memory</a:t>
            </a:r>
            <a:r>
              <a:rPr lang="zh-CN" altLang="en-US" sz="1400" spc="120" dirty="0">
                <a:solidFill>
                  <a:schemeClr val="accent4">
                    <a:lumMod val="50000"/>
                  </a:schemeClr>
                </a:solidFill>
              </a:rPr>
              <a:t>，随机存储器）</a:t>
            </a:r>
            <a:r>
              <a:rPr lang="zh-CN" altLang="en-US" sz="1400" spc="120" dirty="0"/>
              <a:t>。其中随机指的是读写方法，</a:t>
            </a:r>
            <a:r>
              <a:rPr lang="en-US" altLang="zh-CN" sz="1400" spc="120" dirty="0">
                <a:solidFill>
                  <a:srgbClr val="303B8F"/>
                </a:solidFill>
              </a:rPr>
              <a:t>ROM</a:t>
            </a:r>
            <a:r>
              <a:rPr lang="zh-CN" altLang="en-US" sz="1400" spc="120" dirty="0">
                <a:solidFill>
                  <a:srgbClr val="303B8F"/>
                </a:solidFill>
              </a:rPr>
              <a:t>可以随机读取但只能顺序写入</a:t>
            </a:r>
            <a:r>
              <a:rPr lang="zh-CN" altLang="en-US" sz="1400" spc="120" dirty="0">
                <a:solidFill>
                  <a:schemeClr val="accent4">
                    <a:lumMod val="50000"/>
                  </a:schemeClr>
                </a:solidFill>
              </a:rPr>
              <a:t>，而</a:t>
            </a:r>
            <a:r>
              <a:rPr lang="en-US" altLang="zh-CN" sz="1400" spc="120" dirty="0">
                <a:solidFill>
                  <a:schemeClr val="accent4">
                    <a:lumMod val="50000"/>
                  </a:schemeClr>
                </a:solidFill>
              </a:rPr>
              <a:t>RAM</a:t>
            </a:r>
            <a:r>
              <a:rPr lang="zh-CN" altLang="en-US" sz="1400" spc="120" dirty="0">
                <a:solidFill>
                  <a:schemeClr val="accent4">
                    <a:lumMod val="50000"/>
                  </a:schemeClr>
                </a:solidFill>
              </a:rPr>
              <a:t>可随机读写</a:t>
            </a:r>
            <a:r>
              <a:rPr lang="zh-CN" altLang="en-US" sz="1400" spc="120" dirty="0"/>
              <a:t>，不需要按照顺序进行写操作，用于存取单片机程序运行过程中产生的随机数据。</a:t>
            </a:r>
            <a:endParaRPr lang="en-US" altLang="zh-CN" sz="1400" spc="120" dirty="0"/>
          </a:p>
        </p:txBody>
      </p:sp>
    </p:spTree>
    <p:extLst>
      <p:ext uri="{BB962C8B-B14F-4D97-AF65-F5344CB8AC3E}">
        <p14:creationId xmlns:p14="http://schemas.microsoft.com/office/powerpoint/2010/main" val="372885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存储结构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Storage structure</a:t>
              </a:r>
              <a:endParaRPr lang="en-US" altLang="zh-CN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A41999D6-89C6-4B57-9169-9DE410FCB6D6}"/>
              </a:ext>
            </a:extLst>
          </p:cNvPr>
          <p:cNvSpPr txBox="1"/>
          <p:nvPr/>
        </p:nvSpPr>
        <p:spPr>
          <a:xfrm>
            <a:off x="744086" y="1568942"/>
            <a:ext cx="6550620" cy="795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spc="120" dirty="0"/>
              <a:t>单片机的程序和数据等信息都是以二进制的方式存储在存储器中</a:t>
            </a:r>
            <a:endParaRPr lang="en-US" altLang="zh-CN" sz="1600" spc="120" dirty="0"/>
          </a:p>
          <a:p>
            <a:pPr>
              <a:lnSpc>
                <a:spcPct val="150000"/>
              </a:lnSpc>
            </a:pPr>
            <a:r>
              <a:rPr lang="zh-CN" altLang="en-US" sz="1600" spc="120" dirty="0"/>
              <a:t>最小的信息单位是</a:t>
            </a:r>
            <a:r>
              <a:rPr lang="en-US" altLang="zh-CN" sz="1600" spc="120" dirty="0"/>
              <a:t>bit</a:t>
            </a:r>
            <a:r>
              <a:rPr lang="zh-CN" altLang="en-US" sz="1600" spc="120" dirty="0"/>
              <a:t>，即</a:t>
            </a:r>
            <a:r>
              <a:rPr lang="en-US" altLang="zh-CN" sz="1600" spc="120" dirty="0"/>
              <a:t>1</a:t>
            </a:r>
            <a:r>
              <a:rPr lang="zh-CN" altLang="en-US" sz="1600" spc="120"/>
              <a:t>个二进制位</a:t>
            </a:r>
            <a:endParaRPr lang="en-US" altLang="zh-CN" sz="1600" spc="12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BAEB2ED-0F20-4825-9AC3-91FD64B50237}"/>
              </a:ext>
            </a:extLst>
          </p:cNvPr>
          <p:cNvSpPr txBox="1"/>
          <p:nvPr/>
        </p:nvSpPr>
        <p:spPr>
          <a:xfrm>
            <a:off x="744086" y="2531481"/>
            <a:ext cx="10494659" cy="795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spc="120"/>
              <a:t>存储器被划分成若干个存储单元，每个存储单元能够存储</a:t>
            </a:r>
            <a:r>
              <a:rPr lang="en-US" altLang="zh-CN" sz="1600" spc="120"/>
              <a:t>8</a:t>
            </a:r>
            <a:r>
              <a:rPr lang="zh-CN" altLang="en-US" sz="1600" spc="120"/>
              <a:t>位二进制数（</a:t>
            </a:r>
            <a:r>
              <a:rPr lang="en-US" altLang="zh-CN" sz="1600" spc="120"/>
              <a:t>8bit</a:t>
            </a:r>
            <a:r>
              <a:rPr lang="zh-CN" altLang="en-US" sz="1600" spc="120"/>
              <a:t>），即</a:t>
            </a:r>
            <a:r>
              <a:rPr lang="en-US" altLang="zh-CN" sz="1600" spc="120"/>
              <a:t>1B</a:t>
            </a:r>
          </a:p>
          <a:p>
            <a:pPr>
              <a:lnSpc>
                <a:spcPct val="150000"/>
              </a:lnSpc>
            </a:pPr>
            <a:r>
              <a:rPr lang="zh-CN" altLang="en-US" sz="1600" spc="120"/>
              <a:t>其次</a:t>
            </a:r>
            <a:r>
              <a:rPr lang="zh-CN" altLang="en-US" sz="1600" spc="120" dirty="0"/>
              <a:t>，在存储单元的内部，最左侧为第</a:t>
            </a:r>
            <a:r>
              <a:rPr lang="en-US" altLang="zh-CN" sz="1600" spc="120" dirty="0"/>
              <a:t>7</a:t>
            </a:r>
            <a:r>
              <a:rPr lang="zh-CN" altLang="en-US" sz="1600" spc="120" dirty="0"/>
              <a:t>位（</a:t>
            </a:r>
            <a:r>
              <a:rPr lang="en-US" altLang="zh-CN" sz="1600" spc="120" dirty="0"/>
              <a:t>bit[7]</a:t>
            </a:r>
            <a:r>
              <a:rPr lang="zh-CN" altLang="en-US" sz="1600" spc="120" dirty="0"/>
              <a:t>），也称最高位；最右侧为第</a:t>
            </a:r>
            <a:r>
              <a:rPr lang="en-US" altLang="zh-CN" sz="1600" spc="120" dirty="0"/>
              <a:t>0</a:t>
            </a:r>
            <a:r>
              <a:rPr lang="zh-CN" altLang="en-US" sz="1600" spc="120" dirty="0"/>
              <a:t>位（</a:t>
            </a:r>
            <a:r>
              <a:rPr lang="en-US" altLang="zh-CN" sz="1600" spc="120" dirty="0"/>
              <a:t>bit[0]</a:t>
            </a:r>
            <a:r>
              <a:rPr lang="zh-CN" altLang="en-US" sz="1600" spc="120" dirty="0"/>
              <a:t>），也称最低位</a:t>
            </a:r>
            <a:endParaRPr lang="en-US" altLang="zh-CN" sz="1600" spc="12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8A1B70F-C2A4-42DD-8029-0D96CDA9D1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3421" y="3644200"/>
            <a:ext cx="3911082" cy="144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77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存储单元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229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Storage unit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E8A1B70F-C2A4-42DD-8029-0D96CDA9D1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5203737"/>
            <a:ext cx="2565400" cy="4572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04C4ED4-B880-4A59-8E20-289348541373}"/>
              </a:ext>
            </a:extLst>
          </p:cNvPr>
          <p:cNvSpPr txBox="1"/>
          <p:nvPr/>
        </p:nvSpPr>
        <p:spPr>
          <a:xfrm>
            <a:off x="3808678" y="5226596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0</a:t>
            </a:r>
            <a:endParaRPr lang="en-US" altLang="zh-CN" sz="1400" spc="12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FEDF757-C246-4179-A618-861C333950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4769395"/>
            <a:ext cx="2565400" cy="45720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0EE5F1E-B1BF-4D98-8930-FF6468BE56FD}"/>
              </a:ext>
            </a:extLst>
          </p:cNvPr>
          <p:cNvSpPr txBox="1"/>
          <p:nvPr/>
        </p:nvSpPr>
        <p:spPr>
          <a:xfrm>
            <a:off x="3808678" y="4792254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1</a:t>
            </a:r>
            <a:endParaRPr lang="en-US" altLang="zh-CN" sz="1400" spc="12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E687E9E-8680-4F57-B658-97F1EF1C4D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4346483"/>
            <a:ext cx="2565400" cy="45720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4CB116F-7249-4748-A793-2107D11D1D89}"/>
              </a:ext>
            </a:extLst>
          </p:cNvPr>
          <p:cNvSpPr txBox="1"/>
          <p:nvPr/>
        </p:nvSpPr>
        <p:spPr>
          <a:xfrm>
            <a:off x="3808678" y="4369342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2</a:t>
            </a:r>
            <a:endParaRPr lang="en-US" altLang="zh-CN" sz="1400" spc="12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478FD3E-52E5-401C-880A-7D760A0FC5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3923571"/>
            <a:ext cx="2565400" cy="45720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9E98387-F177-48F9-AE15-859A4D672863}"/>
              </a:ext>
            </a:extLst>
          </p:cNvPr>
          <p:cNvSpPr txBox="1"/>
          <p:nvPr/>
        </p:nvSpPr>
        <p:spPr>
          <a:xfrm>
            <a:off x="3808678" y="3946430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3</a:t>
            </a:r>
            <a:endParaRPr lang="en-US" altLang="zh-CN" sz="1400" spc="12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113C724-42BB-411B-BFF5-9DA9866B91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3500659"/>
            <a:ext cx="2565400" cy="45720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F577A36-58C6-4A9A-852B-3B298529B491}"/>
              </a:ext>
            </a:extLst>
          </p:cNvPr>
          <p:cNvSpPr txBox="1"/>
          <p:nvPr/>
        </p:nvSpPr>
        <p:spPr>
          <a:xfrm>
            <a:off x="3808678" y="3523518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4</a:t>
            </a:r>
            <a:endParaRPr lang="en-US" altLang="zh-CN" sz="1400" spc="120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15D2A93-28C5-41C2-81CC-78845C01FA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3053342"/>
            <a:ext cx="2565400" cy="457201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85D1AA1-A0E4-49A6-8673-1042561E9394}"/>
              </a:ext>
            </a:extLst>
          </p:cNvPr>
          <p:cNvSpPr txBox="1"/>
          <p:nvPr/>
        </p:nvSpPr>
        <p:spPr>
          <a:xfrm>
            <a:off x="3808678" y="3076201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5</a:t>
            </a:r>
            <a:endParaRPr lang="en-US" altLang="zh-CN" sz="1400" spc="12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7D5B913-AEBE-4FFC-8B94-A32054F5C7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2619000"/>
            <a:ext cx="2565400" cy="457201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9CAF456C-573D-4B0F-B8E4-FF30F51890F0}"/>
              </a:ext>
            </a:extLst>
          </p:cNvPr>
          <p:cNvSpPr txBox="1"/>
          <p:nvPr/>
        </p:nvSpPr>
        <p:spPr>
          <a:xfrm>
            <a:off x="3808678" y="2641859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6</a:t>
            </a:r>
            <a:endParaRPr lang="en-US" altLang="zh-CN" sz="1400" spc="120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3EF5EFAC-7F30-44D4-B32D-4A2E3A3401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2196088"/>
            <a:ext cx="2565400" cy="457201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00C9884-56D0-4B93-A5D3-1D6CB13D4A86}"/>
              </a:ext>
            </a:extLst>
          </p:cNvPr>
          <p:cNvSpPr txBox="1"/>
          <p:nvPr/>
        </p:nvSpPr>
        <p:spPr>
          <a:xfrm>
            <a:off x="3808678" y="2218947"/>
            <a:ext cx="1056692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7</a:t>
            </a:r>
            <a:endParaRPr lang="en-US" altLang="zh-CN" sz="1400" spc="120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0B9AD09-7097-4012-A8FE-FCAFA0604F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1773176"/>
            <a:ext cx="2565400" cy="457201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E9CB1E0B-EC01-4396-9317-FB17834C2E87}"/>
              </a:ext>
            </a:extLst>
          </p:cNvPr>
          <p:cNvSpPr txBox="1"/>
          <p:nvPr/>
        </p:nvSpPr>
        <p:spPr>
          <a:xfrm>
            <a:off x="3808678" y="1796035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8</a:t>
            </a:r>
            <a:endParaRPr lang="en-US" altLang="zh-CN" sz="1400" spc="120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61172B32-F8CF-449A-BEE8-3A6F0467DF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974" t="28479" r="3432" b="39969"/>
          <a:stretch/>
        </p:blipFill>
        <p:spPr>
          <a:xfrm>
            <a:off x="4991827" y="1350264"/>
            <a:ext cx="2565400" cy="457201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3EA3F234-5C79-4E58-A92C-9A770533FC52}"/>
              </a:ext>
            </a:extLst>
          </p:cNvPr>
          <p:cNvSpPr txBox="1"/>
          <p:nvPr/>
        </p:nvSpPr>
        <p:spPr>
          <a:xfrm>
            <a:off x="3808678" y="1373123"/>
            <a:ext cx="1056692" cy="341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存储单元</a:t>
            </a:r>
            <a:r>
              <a:rPr lang="en-US" altLang="zh-CN" sz="1400" spc="120"/>
              <a:t>9</a:t>
            </a:r>
            <a:endParaRPr lang="en-US" altLang="zh-CN" sz="1400" spc="120" dirty="0"/>
          </a:p>
        </p:txBody>
      </p:sp>
    </p:spTree>
    <p:extLst>
      <p:ext uri="{BB962C8B-B14F-4D97-AF65-F5344CB8AC3E}">
        <p14:creationId xmlns:p14="http://schemas.microsoft.com/office/powerpoint/2010/main" val="412663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204450" cy="904715"/>
            <a:chOff x="482600" y="439828"/>
            <a:chExt cx="2204450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存储结构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6433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Storage structure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F873821-6269-49AE-BF22-4F143B4461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5336877"/>
              </p:ext>
            </p:extLst>
          </p:nvPr>
        </p:nvGraphicFramePr>
        <p:xfrm>
          <a:off x="535270" y="1464564"/>
          <a:ext cx="7510310" cy="43583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" name="Visio" r:id="rId4" imgW="2368417" imgH="1378667" progId="Visio.Drawing.11">
                  <p:embed/>
                </p:oleObj>
              </mc:Choice>
              <mc:Fallback>
                <p:oleObj name="Visio" r:id="rId4" imgW="2368417" imgH="1378667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5270" y="1464564"/>
                        <a:ext cx="7510310" cy="435839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511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4624984" cy="904715"/>
            <a:chOff x="482600" y="439828"/>
            <a:chExt cx="4624984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46249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特殊功能寄存器</a:t>
              </a:r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SFR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577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SFRs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FF348C4-E088-4453-80E5-0CA34582BA9A}"/>
              </a:ext>
            </a:extLst>
          </p:cNvPr>
          <p:cNvSpPr txBox="1"/>
          <p:nvPr/>
        </p:nvSpPr>
        <p:spPr>
          <a:xfrm>
            <a:off x="1242830" y="1531258"/>
            <a:ext cx="10075658" cy="1608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spc="120" dirty="0"/>
              <a:t>SFR</a:t>
            </a:r>
            <a:r>
              <a:rPr lang="zh-CN" altLang="en-US" sz="1600" spc="120" dirty="0"/>
              <a:t>是单片机内部的控制台，大部分内部资源及功能都由</a:t>
            </a:r>
            <a:r>
              <a:rPr lang="en-US" altLang="zh-CN" sz="1600" spc="120" dirty="0"/>
              <a:t>SFR</a:t>
            </a:r>
            <a:r>
              <a:rPr lang="zh-CN" altLang="en-US" sz="1600" spc="120" dirty="0"/>
              <a:t>控制。</a:t>
            </a:r>
            <a:r>
              <a:rPr lang="en-US" altLang="zh-CN" sz="1600" spc="120" dirty="0"/>
              <a:t>SFR</a:t>
            </a:r>
            <a:r>
              <a:rPr lang="zh-CN" altLang="en-US" sz="1600" spc="120" dirty="0"/>
              <a:t>寄存器的作用可以理解为控制信号</a:t>
            </a:r>
            <a:endParaRPr lang="en-US" altLang="zh-CN" sz="1600" spc="120" dirty="0"/>
          </a:p>
          <a:p>
            <a:pPr>
              <a:lnSpc>
                <a:spcPct val="125000"/>
              </a:lnSpc>
            </a:pPr>
            <a:r>
              <a:rPr lang="zh-CN" altLang="en-US" sz="1600" spc="120" dirty="0"/>
              <a:t>例如，里面的某一位可以理解为对应内部电路中的某一个电子开关，值为</a:t>
            </a:r>
            <a:r>
              <a:rPr lang="en-US" altLang="zh-CN" sz="1600" spc="120" dirty="0"/>
              <a:t>1</a:t>
            </a:r>
            <a:r>
              <a:rPr lang="zh-CN" altLang="en-US" sz="1600" spc="120" dirty="0"/>
              <a:t>时开关就打开，为</a:t>
            </a:r>
            <a:r>
              <a:rPr lang="en-US" altLang="zh-CN" sz="1600" spc="120" dirty="0"/>
              <a:t>0</a:t>
            </a:r>
            <a:r>
              <a:rPr lang="zh-CN" altLang="en-US" sz="1600" spc="120" dirty="0"/>
              <a:t>时关闭。</a:t>
            </a:r>
            <a:endParaRPr lang="en-US" altLang="zh-CN" sz="1600" spc="120" dirty="0"/>
          </a:p>
          <a:p>
            <a:pPr>
              <a:lnSpc>
                <a:spcPct val="125000"/>
              </a:lnSpc>
            </a:pPr>
            <a:r>
              <a:rPr lang="en-US" altLang="zh-CN" sz="1600" spc="120" dirty="0"/>
              <a:t>SFR</a:t>
            </a:r>
            <a:r>
              <a:rPr lang="zh-CN" altLang="en-US" sz="1600" spc="120" dirty="0"/>
              <a:t>寄存器的值一旦改变，开关状态立刻随之改变。</a:t>
            </a:r>
            <a:endParaRPr lang="en-US" altLang="zh-CN" sz="1600" spc="120" dirty="0"/>
          </a:p>
          <a:p>
            <a:pPr>
              <a:lnSpc>
                <a:spcPct val="125000"/>
              </a:lnSpc>
            </a:pPr>
            <a:r>
              <a:rPr lang="zh-CN" altLang="en-US" sz="1600" spc="120" dirty="0"/>
              <a:t>如果开关的状态发生了变化，</a:t>
            </a:r>
            <a:r>
              <a:rPr lang="en-US" altLang="zh-CN" sz="1600" spc="120" dirty="0"/>
              <a:t>SFR</a:t>
            </a:r>
            <a:r>
              <a:rPr lang="zh-CN" altLang="en-US" sz="1600" spc="120" dirty="0"/>
              <a:t>寄存器里面的值也会发生变化。</a:t>
            </a:r>
            <a:endParaRPr lang="en-US" altLang="zh-CN" sz="1600" spc="120" dirty="0"/>
          </a:p>
          <a:p>
            <a:pPr>
              <a:lnSpc>
                <a:spcPct val="125000"/>
              </a:lnSpc>
            </a:pPr>
            <a:endParaRPr lang="en-US" altLang="zh-CN" sz="1600" spc="120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F8EE361-91EE-4DCD-9B84-ADB241F815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694447"/>
              </p:ext>
            </p:extLst>
          </p:nvPr>
        </p:nvGraphicFramePr>
        <p:xfrm>
          <a:off x="1328555" y="3112005"/>
          <a:ext cx="8785746" cy="1418916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807885">
                  <a:extLst>
                    <a:ext uri="{9D8B030D-6E8A-4147-A177-3AD203B41FA5}">
                      <a16:colId xmlns:a16="http://schemas.microsoft.com/office/drawing/2014/main" val="4146289741"/>
                    </a:ext>
                  </a:extLst>
                </a:gridCol>
                <a:gridCol w="1967349">
                  <a:extLst>
                    <a:ext uri="{9D8B030D-6E8A-4147-A177-3AD203B41FA5}">
                      <a16:colId xmlns:a16="http://schemas.microsoft.com/office/drawing/2014/main" val="956111234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649932157"/>
                    </a:ext>
                  </a:extLst>
                </a:gridCol>
                <a:gridCol w="801339">
                  <a:extLst>
                    <a:ext uri="{9D8B030D-6E8A-4147-A177-3AD203B41FA5}">
                      <a16:colId xmlns:a16="http://schemas.microsoft.com/office/drawing/2014/main" val="24495880"/>
                    </a:ext>
                  </a:extLst>
                </a:gridCol>
                <a:gridCol w="801339">
                  <a:extLst>
                    <a:ext uri="{9D8B030D-6E8A-4147-A177-3AD203B41FA5}">
                      <a16:colId xmlns:a16="http://schemas.microsoft.com/office/drawing/2014/main" val="515092920"/>
                    </a:ext>
                  </a:extLst>
                </a:gridCol>
                <a:gridCol w="558226">
                  <a:extLst>
                    <a:ext uri="{9D8B030D-6E8A-4147-A177-3AD203B41FA5}">
                      <a16:colId xmlns:a16="http://schemas.microsoft.com/office/drawing/2014/main" val="3388919778"/>
                    </a:ext>
                  </a:extLst>
                </a:gridCol>
                <a:gridCol w="661081">
                  <a:extLst>
                    <a:ext uri="{9D8B030D-6E8A-4147-A177-3AD203B41FA5}">
                      <a16:colId xmlns:a16="http://schemas.microsoft.com/office/drawing/2014/main" val="783793676"/>
                    </a:ext>
                  </a:extLst>
                </a:gridCol>
                <a:gridCol w="661081">
                  <a:extLst>
                    <a:ext uri="{9D8B030D-6E8A-4147-A177-3AD203B41FA5}">
                      <a16:colId xmlns:a16="http://schemas.microsoft.com/office/drawing/2014/main" val="1269874112"/>
                    </a:ext>
                  </a:extLst>
                </a:gridCol>
                <a:gridCol w="642381">
                  <a:extLst>
                    <a:ext uri="{9D8B030D-6E8A-4147-A177-3AD203B41FA5}">
                      <a16:colId xmlns:a16="http://schemas.microsoft.com/office/drawing/2014/main" val="172222251"/>
                    </a:ext>
                  </a:extLst>
                </a:gridCol>
                <a:gridCol w="642381">
                  <a:extLst>
                    <a:ext uri="{9D8B030D-6E8A-4147-A177-3AD203B41FA5}">
                      <a16:colId xmlns:a16="http://schemas.microsoft.com/office/drawing/2014/main" val="1026225756"/>
                    </a:ext>
                  </a:extLst>
                </a:gridCol>
                <a:gridCol w="642381">
                  <a:extLst>
                    <a:ext uri="{9D8B030D-6E8A-4147-A177-3AD203B41FA5}">
                      <a16:colId xmlns:a16="http://schemas.microsoft.com/office/drawing/2014/main" val="315827316"/>
                    </a:ext>
                  </a:extLst>
                </a:gridCol>
              </a:tblGrid>
              <a:tr h="354729"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名称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描述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地址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位和名称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990039"/>
                  </a:ext>
                </a:extLst>
              </a:tr>
              <a:tr h="35472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7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6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5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4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3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2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0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6640137"/>
                  </a:ext>
                </a:extLst>
              </a:tr>
              <a:tr h="354729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SCON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串口控制寄存器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0x98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SM0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SM1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SM2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REN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TB8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TR8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TI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RI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68331484"/>
                  </a:ext>
                </a:extLst>
              </a:tr>
              <a:tr h="354729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PCON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>
                          <a:effectLst/>
                        </a:rPr>
                        <a:t>电源管理寄存器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0x87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SMOD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SMOD0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-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POF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GF1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GF0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PD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IDL</a:t>
                      </a:r>
                      <a:endParaRPr lang="zh-CN" sz="12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77376756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EF1A6D6A-38B9-48A6-B0D6-39CFB9D824B9}"/>
              </a:ext>
            </a:extLst>
          </p:cNvPr>
          <p:cNvSpPr txBox="1"/>
          <p:nvPr/>
        </p:nvSpPr>
        <p:spPr>
          <a:xfrm>
            <a:off x="1328555" y="4898228"/>
            <a:ext cx="7679532" cy="380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spc="120"/>
              <a:t>需要注意的是，只有地址为</a:t>
            </a:r>
            <a:r>
              <a:rPr lang="en-US" altLang="zh-CN" sz="1600" spc="120"/>
              <a:t>8</a:t>
            </a:r>
            <a:r>
              <a:rPr lang="zh-CN" altLang="en-US" sz="1600" spc="120"/>
              <a:t>倍数（例如</a:t>
            </a:r>
            <a:r>
              <a:rPr lang="en-US" altLang="zh-CN" sz="1600" spc="120"/>
              <a:t>0x88</a:t>
            </a:r>
            <a:r>
              <a:rPr lang="zh-CN" altLang="en-US" sz="1600" spc="120"/>
              <a:t>和</a:t>
            </a:r>
            <a:r>
              <a:rPr lang="en-US" altLang="zh-CN" sz="1600" spc="120"/>
              <a:t>0xD0</a:t>
            </a:r>
            <a:r>
              <a:rPr lang="zh-CN" altLang="en-US" sz="1600" spc="120"/>
              <a:t>）的</a:t>
            </a:r>
            <a:r>
              <a:rPr lang="en-US" altLang="zh-CN" sz="1600" spc="120"/>
              <a:t>SFR</a:t>
            </a:r>
            <a:r>
              <a:rPr lang="zh-CN" altLang="en-US" sz="1600" spc="120"/>
              <a:t>才可以进行位寻址。</a:t>
            </a:r>
            <a:endParaRPr lang="en-US" altLang="zh-CN" sz="1600" spc="120" dirty="0"/>
          </a:p>
        </p:txBody>
      </p:sp>
    </p:spTree>
    <p:extLst>
      <p:ext uri="{BB962C8B-B14F-4D97-AF65-F5344CB8AC3E}">
        <p14:creationId xmlns:p14="http://schemas.microsoft.com/office/powerpoint/2010/main" val="23689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5427398" cy="2197462"/>
                <a:chOff x="-15896" y="866380"/>
                <a:chExt cx="5427398" cy="2197462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379355" y="1494182"/>
                  <a:ext cx="5032147" cy="15696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51</a:t>
                  </a:r>
                  <a:r>
                    <a:rPr lang="zh-CN" altLang="en-US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核心板</a:t>
                  </a:r>
                  <a:endParaRPr lang="en-US" altLang="zh-CN" sz="4800">
                    <a:solidFill>
                      <a:schemeClr val="accent1"/>
                    </a:solidFill>
                    <a:latin typeface="+mj-ea"/>
                    <a:ea typeface="+mj-ea"/>
                  </a:endParaRPr>
                </a:p>
                <a:p>
                  <a:r>
                    <a:rPr lang="zh-CN" altLang="en-US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最小系统电路介绍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4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1.3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4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PA-文本框 5">
            <a:extLst>
              <a:ext uri="{FF2B5EF4-FFF2-40B4-BE49-F238E27FC236}">
                <a16:creationId xmlns:a16="http://schemas.microsoft.com/office/drawing/2014/main" id="{40D92A99-DEAF-4A2A-AD62-6CD4925692D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355635" y="2560787"/>
            <a:ext cx="3529383" cy="63228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/>
              <a:t>与本书配套的</a:t>
            </a:r>
            <a:r>
              <a:rPr lang="en-US" altLang="zh-CN"/>
              <a:t>51 </a:t>
            </a:r>
            <a:r>
              <a:rPr lang="zh-CN" altLang="en-US"/>
              <a:t>核心板是专门为单片机初学者量身定制的一款学习板。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6006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对角圆角 1">
            <a:extLst>
              <a:ext uri="{FF2B5EF4-FFF2-40B4-BE49-F238E27FC236}">
                <a16:creationId xmlns:a16="http://schemas.microsoft.com/office/drawing/2014/main" id="{10B588B5-A5A0-428D-9822-DA726FB33C99}"/>
              </a:ext>
            </a:extLst>
          </p:cNvPr>
          <p:cNvSpPr/>
          <p:nvPr/>
        </p:nvSpPr>
        <p:spPr>
          <a:xfrm>
            <a:off x="482600" y="466928"/>
            <a:ext cx="11226800" cy="5165388"/>
          </a:xfrm>
          <a:prstGeom prst="round2DiagRect">
            <a:avLst/>
          </a:prstGeom>
          <a:solidFill>
            <a:schemeClr val="bg1"/>
          </a:solidFill>
          <a:ln>
            <a:gradFill>
              <a:gsLst>
                <a:gs pos="45000">
                  <a:schemeClr val="accent2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  <a:effectLst>
            <a:outerShdw blurRad="127000" dist="63500" dir="2700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Single Chip Microcomputer</a:t>
            </a:r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7861F16-9885-4D93-8329-EF04DC49B9D7}"/>
              </a:ext>
            </a:extLst>
          </p:cNvPr>
          <p:cNvGrpSpPr/>
          <p:nvPr/>
        </p:nvGrpSpPr>
        <p:grpSpPr>
          <a:xfrm>
            <a:off x="507793" y="1011611"/>
            <a:ext cx="3264485" cy="2639954"/>
            <a:chOff x="-15896" y="866380"/>
            <a:chExt cx="3264485" cy="1886453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1A3B8B6-46FC-4E85-9FBF-535782AF2AE4}"/>
                </a:ext>
              </a:extLst>
            </p:cNvPr>
            <p:cNvSpPr txBox="1"/>
            <p:nvPr/>
          </p:nvSpPr>
          <p:spPr>
            <a:xfrm>
              <a:off x="337215" y="1325749"/>
              <a:ext cx="291137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200" dirty="0">
                  <a:solidFill>
                    <a:schemeClr val="accent1"/>
                  </a:solidFill>
                  <a:latin typeface="+mj-ea"/>
                  <a:ea typeface="+mj-ea"/>
                </a:rPr>
                <a:t>单片机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F4AC91A-C73F-4F48-88B5-22067FBB2E81}"/>
                </a:ext>
              </a:extLst>
            </p:cNvPr>
            <p:cNvSpPr txBox="1"/>
            <p:nvPr/>
          </p:nvSpPr>
          <p:spPr>
            <a:xfrm>
              <a:off x="404878" y="2159021"/>
              <a:ext cx="2392001" cy="5938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Single Chip</a:t>
              </a:r>
            </a:p>
            <a:p>
              <a:r>
                <a:rPr lang="en-US" altLang="zh-CN" sz="2400" dirty="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Microcomputer</a:t>
              </a:r>
              <a:endParaRPr lang="zh-CN" altLang="en-US" sz="2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B10E2737-D3EA-4121-98D2-DDEDE22C7214}"/>
                </a:ext>
              </a:extLst>
            </p:cNvPr>
            <p:cNvSpPr txBox="1"/>
            <p:nvPr/>
          </p:nvSpPr>
          <p:spPr>
            <a:xfrm>
              <a:off x="-15896" y="866380"/>
              <a:ext cx="109356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200" dirty="0">
                  <a:ln>
                    <a:solidFill>
                      <a:schemeClr val="accent1"/>
                    </a:solidFill>
                  </a:ln>
                  <a:noFill/>
                  <a:latin typeface="+mj-ea"/>
                  <a:ea typeface="+mj-ea"/>
                </a:rPr>
                <a:t>“</a:t>
              </a: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FE7EFF3B-C1B9-4796-A534-935C862568A4}"/>
              </a:ext>
            </a:extLst>
          </p:cNvPr>
          <p:cNvSpPr txBox="1"/>
          <p:nvPr/>
        </p:nvSpPr>
        <p:spPr>
          <a:xfrm>
            <a:off x="4729287" y="1822909"/>
            <a:ext cx="5342801" cy="33817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+mj-ea"/>
                <a:ea typeface="+mj-ea"/>
              </a:rPr>
              <a:t>将</a:t>
            </a:r>
            <a:r>
              <a:rPr lang="en-US" altLang="zh-CN" sz="1600" dirty="0">
                <a:latin typeface="+mj-ea"/>
                <a:ea typeface="+mj-ea"/>
              </a:rPr>
              <a:t>CPU</a:t>
            </a:r>
            <a:r>
              <a:rPr lang="zh-CN" altLang="en-US" sz="1600" dirty="0">
                <a:latin typeface="+mj-ea"/>
                <a:ea typeface="+mj-ea"/>
              </a:rPr>
              <a:t>、存储器、定时器和计数器等外设都集成在</a:t>
            </a:r>
            <a:r>
              <a:rPr lang="zh-CN" altLang="en-US" sz="1600" dirty="0">
                <a:solidFill>
                  <a:schemeClr val="accent4">
                    <a:lumMod val="50000"/>
                  </a:schemeClr>
                </a:solidFill>
                <a:latin typeface="+mj-ea"/>
                <a:ea typeface="+mj-ea"/>
              </a:rPr>
              <a:t>单一块电路芯片上</a:t>
            </a:r>
            <a:r>
              <a:rPr lang="zh-CN" altLang="en-US" sz="1600" dirty="0">
                <a:latin typeface="+mj-ea"/>
                <a:ea typeface="+mj-ea"/>
              </a:rPr>
              <a:t>的微型计算机。</a:t>
            </a:r>
            <a:endParaRPr lang="en-US" altLang="zh-CN" sz="1600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+mj-ea"/>
                <a:ea typeface="+mj-ea"/>
              </a:rPr>
              <a:t>与应用在个人计算机中的</a:t>
            </a:r>
            <a:r>
              <a:rPr lang="en-US" altLang="zh-CN" sz="1600" dirty="0">
                <a:latin typeface="+mj-ea"/>
                <a:ea typeface="+mj-ea"/>
              </a:rPr>
              <a:t>CPU</a:t>
            </a:r>
            <a:r>
              <a:rPr lang="zh-CN" altLang="en-US" sz="1600" dirty="0">
                <a:latin typeface="+mj-ea"/>
                <a:ea typeface="+mj-ea"/>
              </a:rPr>
              <a:t>相比，单片机更</a:t>
            </a:r>
            <a:r>
              <a:rPr lang="zh-CN" altLang="en-US" sz="1600" dirty="0">
                <a:solidFill>
                  <a:schemeClr val="accent4">
                    <a:lumMod val="50000"/>
                  </a:schemeClr>
                </a:solidFill>
                <a:latin typeface="+mj-ea"/>
                <a:ea typeface="+mj-ea"/>
              </a:rPr>
              <a:t>强调集成化</a:t>
            </a:r>
            <a:r>
              <a:rPr lang="zh-CN" altLang="en-US" sz="1600" dirty="0">
                <a:latin typeface="+mj-ea"/>
                <a:ea typeface="+mj-ea"/>
              </a:rPr>
              <a:t>与</a:t>
            </a:r>
            <a:r>
              <a:rPr lang="zh-CN" altLang="en-US" sz="1600" dirty="0">
                <a:solidFill>
                  <a:schemeClr val="accent4">
                    <a:lumMod val="50000"/>
                  </a:schemeClr>
                </a:solidFill>
                <a:latin typeface="+mj-ea"/>
                <a:ea typeface="+mj-ea"/>
              </a:rPr>
              <a:t>低成本</a:t>
            </a:r>
            <a:r>
              <a:rPr lang="zh-CN" altLang="en-US" sz="1600" dirty="0">
                <a:latin typeface="+mj-ea"/>
                <a:ea typeface="+mj-ea"/>
              </a:rPr>
              <a:t>。</a:t>
            </a:r>
            <a:endParaRPr lang="en-US" altLang="zh-CN" sz="1600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+mj-ea"/>
                <a:ea typeface="+mj-ea"/>
              </a:rPr>
              <a:t>单片机相对独立，只需要外接晶振和电源即可在软件控制下工作。一些新型号的单片机带有内置晶振，只需要接上电源便可以工作。</a:t>
            </a:r>
            <a:endParaRPr lang="en-US" altLang="zh-CN" sz="1600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en-US" altLang="zh-CN" sz="1600" dirty="0"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zh-CN" altLang="en-US" sz="1600" dirty="0">
              <a:latin typeface="+mj-ea"/>
              <a:ea typeface="+mj-ea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9BCB92C-26C8-47AE-83C4-E0E6001359C6}"/>
              </a:ext>
            </a:extLst>
          </p:cNvPr>
          <p:cNvCxnSpPr>
            <a:cxnSpLocks/>
          </p:cNvCxnSpPr>
          <p:nvPr/>
        </p:nvCxnSpPr>
        <p:spPr>
          <a:xfrm flipV="1">
            <a:off x="2927884" y="5292790"/>
            <a:ext cx="6652087" cy="10883"/>
          </a:xfrm>
          <a:prstGeom prst="line">
            <a:avLst/>
          </a:prstGeom>
          <a:ln w="63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A1FE248-5B87-4FEC-A06B-8EC2FA06E272}"/>
              </a:ext>
            </a:extLst>
          </p:cNvPr>
          <p:cNvCxnSpPr>
            <a:cxnSpLocks/>
          </p:cNvCxnSpPr>
          <p:nvPr/>
        </p:nvCxnSpPr>
        <p:spPr>
          <a:xfrm>
            <a:off x="11263432" y="885476"/>
            <a:ext cx="0" cy="4143930"/>
          </a:xfrm>
          <a:prstGeom prst="line">
            <a:avLst/>
          </a:prstGeom>
          <a:ln w="952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E9F7560B-459F-4392-8247-C8C9740C193C}"/>
              </a:ext>
            </a:extLst>
          </p:cNvPr>
          <p:cNvSpPr txBox="1"/>
          <p:nvPr/>
        </p:nvSpPr>
        <p:spPr>
          <a:xfrm>
            <a:off x="535599" y="4429241"/>
            <a:ext cx="1579278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7200">
                <a:ln w="3175">
                  <a:solidFill>
                    <a:schemeClr val="accent1"/>
                  </a:solidFill>
                </a:ln>
                <a:blipFill>
                  <a:blip r:embed="rId3"/>
                  <a:stretch>
                    <a:fillRect/>
                  </a:stretch>
                </a:blipFill>
                <a:latin typeface="+mj-ea"/>
                <a:ea typeface="+mj-ea"/>
              </a:rPr>
              <a:t>1.1</a:t>
            </a:r>
            <a:endParaRPr lang="zh-CN" altLang="en-US" sz="7200" dirty="0">
              <a:ln w="3175">
                <a:solidFill>
                  <a:schemeClr val="accent1"/>
                </a:solidFill>
              </a:ln>
              <a:blipFill>
                <a:blip r:embed="rId3"/>
                <a:stretch>
                  <a:fillRect/>
                </a:stretch>
              </a:blipFill>
              <a:latin typeface="+mj-ea"/>
              <a:ea typeface="+mj-ea"/>
            </a:endParaRPr>
          </a:p>
        </p:txBody>
      </p:sp>
      <p:sp>
        <p:nvSpPr>
          <p:cNvPr id="27" name="等腰三角形 26">
            <a:extLst>
              <a:ext uri="{FF2B5EF4-FFF2-40B4-BE49-F238E27FC236}">
                <a16:creationId xmlns:a16="http://schemas.microsoft.com/office/drawing/2014/main" id="{8A21DE1E-E071-4932-B6FC-476EDAE68A01}"/>
              </a:ext>
            </a:extLst>
          </p:cNvPr>
          <p:cNvSpPr/>
          <p:nvPr/>
        </p:nvSpPr>
        <p:spPr>
          <a:xfrm rot="5400000" flipH="1">
            <a:off x="3451209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A8889E86-95CD-410A-8D24-6B8E664E8E5E}"/>
              </a:ext>
            </a:extLst>
          </p:cNvPr>
          <p:cNvSpPr/>
          <p:nvPr/>
        </p:nvSpPr>
        <p:spPr>
          <a:xfrm rot="5400000" flipH="1">
            <a:off x="3755199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>
            <a:extLst>
              <a:ext uri="{FF2B5EF4-FFF2-40B4-BE49-F238E27FC236}">
                <a16:creationId xmlns:a16="http://schemas.microsoft.com/office/drawing/2014/main" id="{66432648-F754-4781-BB04-5B8F96F9C2A6}"/>
              </a:ext>
            </a:extLst>
          </p:cNvPr>
          <p:cNvSpPr/>
          <p:nvPr/>
        </p:nvSpPr>
        <p:spPr>
          <a:xfrm rot="5400000" flipH="1">
            <a:off x="4059189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D78C6BAF-D2CC-4323-A634-0AC5FA373096}"/>
              </a:ext>
            </a:extLst>
          </p:cNvPr>
          <p:cNvSpPr/>
          <p:nvPr/>
        </p:nvSpPr>
        <p:spPr>
          <a:xfrm rot="5400000" flipH="1">
            <a:off x="4363179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5A0BA3FA-88B8-4034-843A-FEB50C4E7565}"/>
              </a:ext>
            </a:extLst>
          </p:cNvPr>
          <p:cNvSpPr/>
          <p:nvPr/>
        </p:nvSpPr>
        <p:spPr>
          <a:xfrm rot="5400000" flipH="1">
            <a:off x="4667169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>
            <a:extLst>
              <a:ext uri="{FF2B5EF4-FFF2-40B4-BE49-F238E27FC236}">
                <a16:creationId xmlns:a16="http://schemas.microsoft.com/office/drawing/2014/main" id="{27BFA6B7-D63A-413F-AFDF-9A3D1E52E2B4}"/>
              </a:ext>
            </a:extLst>
          </p:cNvPr>
          <p:cNvSpPr/>
          <p:nvPr/>
        </p:nvSpPr>
        <p:spPr>
          <a:xfrm rot="5400000" flipH="1">
            <a:off x="4971155" y="5088498"/>
            <a:ext cx="192317" cy="165790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422950"/>
      </p:ext>
    </p:extLst>
  </p:cSld>
  <p:clrMapOvr>
    <a:masterClrMapping/>
  </p:clrMapOvr>
  <p:transition spd="slow" advClick="0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2305439" cy="904715"/>
            <a:chOff x="482600" y="439828"/>
            <a:chExt cx="2305439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30543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51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核心板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3420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51 Coreboard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1C6151D2-CC22-468F-AC89-871CE039E4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8608349"/>
              </p:ext>
            </p:extLst>
          </p:nvPr>
        </p:nvGraphicFramePr>
        <p:xfrm>
          <a:off x="1904999" y="1464564"/>
          <a:ext cx="8143875" cy="4157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0" name="Visio" r:id="rId4" imgW="3844644" imgH="1967041" progId="Visio.Drawing.11">
                  <p:embed/>
                </p:oleObj>
              </mc:Choice>
              <mc:Fallback>
                <p:oleObj name="Visio" r:id="rId4" imgW="3844644" imgH="1967041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4999" y="1464564"/>
                        <a:ext cx="8143875" cy="41571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377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4325223" cy="904715"/>
            <a:chOff x="482600" y="439828"/>
            <a:chExt cx="4325223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43252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51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核心板电源电路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7970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POWER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AEA54A98-1079-4942-AE03-68A57433D4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897500"/>
              </p:ext>
            </p:extLst>
          </p:nvPr>
        </p:nvGraphicFramePr>
        <p:xfrm>
          <a:off x="558843" y="1267735"/>
          <a:ext cx="5695950" cy="454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4" name="Visio" r:id="rId4" imgW="2656438" imgH="2116365" progId="Visio.Drawing.11">
                  <p:embed/>
                </p:oleObj>
              </mc:Choice>
              <mc:Fallback>
                <p:oleObj name="Visio" r:id="rId4" imgW="2656438" imgH="2116365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43" y="1267735"/>
                        <a:ext cx="5695950" cy="4543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6FC5A185-1922-4045-B650-888BDB8BDD3F}"/>
              </a:ext>
            </a:extLst>
          </p:cNvPr>
          <p:cNvSpPr txBox="1"/>
          <p:nvPr/>
        </p:nvSpPr>
        <p:spPr>
          <a:xfrm>
            <a:off x="6822892" y="1572535"/>
            <a:ext cx="4441682" cy="4119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/>
              <a:t>USB1</a:t>
            </a:r>
            <a:r>
              <a:rPr lang="zh-CN" altLang="en-US" sz="1600" spc="120"/>
              <a:t>为</a:t>
            </a:r>
            <a:r>
              <a:rPr lang="en-US" altLang="zh-CN" sz="1600" spc="120"/>
              <a:t>Type-C</a:t>
            </a:r>
            <a:r>
              <a:rPr lang="zh-CN" altLang="en-US" sz="1600" spc="120"/>
              <a:t>接口座，通过</a:t>
            </a:r>
            <a:r>
              <a:rPr lang="en-US" altLang="zh-CN" sz="1600" spc="120"/>
              <a:t>Vbus</a:t>
            </a:r>
            <a:r>
              <a:rPr lang="zh-CN" altLang="en-US" sz="1600" spc="120"/>
              <a:t>引脚引出</a:t>
            </a:r>
            <a:r>
              <a:rPr lang="en-US" altLang="zh-CN" sz="1600" spc="120"/>
              <a:t>5V</a:t>
            </a:r>
            <a:r>
              <a:rPr lang="zh-CN" altLang="en-US" sz="1600" spc="120"/>
              <a:t>电源至</a:t>
            </a:r>
            <a:r>
              <a:rPr lang="en-US" altLang="zh-CN" sz="1600" spc="120"/>
              <a:t>USB_IN</a:t>
            </a:r>
            <a:r>
              <a:rPr lang="zh-CN" altLang="en-US" sz="1600" spc="120"/>
              <a:t>网络。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/>
              <a:t>SS14</a:t>
            </a:r>
            <a:r>
              <a:rPr lang="zh-CN" altLang="en-US" sz="1600" spc="120"/>
              <a:t>为肖特基二极管，用于反极性保护。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/>
              <a:t>ESD1</a:t>
            </a:r>
            <a:r>
              <a:rPr lang="zh-CN" altLang="en-US" sz="1600" spc="120"/>
              <a:t>为瞬态抑制二极管，防止静电对元器件造成损害。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/>
              <a:t>PowerKey</a:t>
            </a:r>
            <a:r>
              <a:rPr lang="zh-CN" altLang="en-US" sz="1600" spc="120"/>
              <a:t>为自锁式双刀双掷电源开关，两路开关并联能为后级电路提供更大的电流。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/>
              <a:t>PLED</a:t>
            </a:r>
            <a:r>
              <a:rPr lang="zh-CN" altLang="en-US" sz="1600" spc="120"/>
              <a:t>为电源指示灯。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/>
              <a:t>电容</a:t>
            </a:r>
            <a:r>
              <a:rPr lang="en-US" altLang="zh-CN" sz="1600" spc="120"/>
              <a:t>C1</a:t>
            </a:r>
            <a:r>
              <a:rPr lang="zh-CN" altLang="en-US" sz="1600" spc="120"/>
              <a:t>与</a:t>
            </a:r>
            <a:r>
              <a:rPr lang="en-US" altLang="zh-CN" sz="1600" spc="120"/>
              <a:t>C8</a:t>
            </a:r>
            <a:r>
              <a:rPr lang="zh-CN" altLang="en-US" sz="1600" spc="120"/>
              <a:t>用于稳定电压。</a:t>
            </a:r>
            <a:endParaRPr lang="en-US" altLang="zh-CN" sz="1600" spc="120"/>
          </a:p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/>
              <a:t>容值较小的</a:t>
            </a:r>
            <a:r>
              <a:rPr lang="en-US" altLang="zh-CN" sz="1600" spc="120"/>
              <a:t>C9</a:t>
            </a:r>
            <a:r>
              <a:rPr lang="zh-CN" altLang="en-US" sz="1600" spc="120"/>
              <a:t>为滤波电容，用于滤除高频信号干扰。</a:t>
            </a:r>
            <a:endParaRPr lang="en-US" altLang="zh-CN" sz="1600" spc="120"/>
          </a:p>
        </p:txBody>
      </p:sp>
    </p:spTree>
    <p:extLst>
      <p:ext uri="{BB962C8B-B14F-4D97-AF65-F5344CB8AC3E}">
        <p14:creationId xmlns:p14="http://schemas.microsoft.com/office/powerpoint/2010/main" val="386863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4552849" cy="904715"/>
            <a:chOff x="482600" y="439828"/>
            <a:chExt cx="4552849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45528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时钟电路</a:t>
              </a:r>
              <a:r>
                <a:rPr lang="en-US" altLang="zh-CN" sz="4000">
                  <a:solidFill>
                    <a:schemeClr val="accent1"/>
                  </a:solidFill>
                  <a:latin typeface="+mj-ea"/>
                  <a:ea typeface="+mj-ea"/>
                </a:rPr>
                <a:t>&amp;</a:t>
              </a:r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复位电路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3708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Clock and RST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3" name="Rectangle 4">
            <a:extLst>
              <a:ext uri="{FF2B5EF4-FFF2-40B4-BE49-F238E27FC236}">
                <a16:creationId xmlns:a16="http://schemas.microsoft.com/office/drawing/2014/main" id="{BB5B695F-275D-48AF-9FE6-A559A5F9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0A8CB21-ABA4-4965-A636-F1281B4AAB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663256"/>
              </p:ext>
            </p:extLst>
          </p:nvPr>
        </p:nvGraphicFramePr>
        <p:xfrm>
          <a:off x="742064" y="1989509"/>
          <a:ext cx="4552950" cy="183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07" name="Visio" r:id="rId4" imgW="1378405" imgH="557831" progId="Visio.Drawing.11">
                  <p:embed/>
                </p:oleObj>
              </mc:Choice>
              <mc:Fallback>
                <p:oleObj name="Visio" r:id="rId4" imgW="1378405" imgH="557831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064" y="1989509"/>
                        <a:ext cx="4552950" cy="1838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CBF5C356-85AB-46F4-82FC-D91D142B6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9050408"/>
              </p:ext>
            </p:extLst>
          </p:nvPr>
        </p:nvGraphicFramePr>
        <p:xfrm>
          <a:off x="6286500" y="1827583"/>
          <a:ext cx="4514850" cy="233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08" name="Visio" r:id="rId6" imgW="1216365" imgH="629522" progId="Visio.Drawing.11">
                  <p:embed/>
                </p:oleObj>
              </mc:Choice>
              <mc:Fallback>
                <p:oleObj name="Visio" r:id="rId6" imgW="1216365" imgH="629522" progId="Visio.Drawing.11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6F7D139D-BB44-4FBB-9F6C-9BD024C860B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6500" y="1827583"/>
                        <a:ext cx="4514850" cy="2333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A1CD807-00D2-4F90-8579-C531D7C6DAF9}"/>
              </a:ext>
            </a:extLst>
          </p:cNvPr>
          <p:cNvSpPr txBox="1"/>
          <p:nvPr/>
        </p:nvSpPr>
        <p:spPr>
          <a:xfrm>
            <a:off x="1167549" y="4252231"/>
            <a:ext cx="4552849" cy="1152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400" spc="120"/>
              <a:t>经典的</a:t>
            </a:r>
            <a:r>
              <a:rPr lang="en-US" altLang="zh-CN" sz="1400" spc="120"/>
              <a:t>51</a:t>
            </a:r>
            <a:r>
              <a:rPr lang="zh-CN" altLang="en-US" sz="1400" spc="120"/>
              <a:t>单片机系统中常用的晶振频率有</a:t>
            </a:r>
            <a:r>
              <a:rPr lang="en-US" altLang="zh-CN" sz="1400" spc="120"/>
              <a:t>12MHz</a:t>
            </a:r>
            <a:r>
              <a:rPr lang="zh-CN" altLang="en-US" sz="1400" spc="120"/>
              <a:t>、</a:t>
            </a:r>
            <a:r>
              <a:rPr lang="en-US" altLang="zh-CN" sz="1400" spc="120"/>
              <a:t>11.0592MHz</a:t>
            </a:r>
            <a:r>
              <a:rPr lang="zh-CN" altLang="en-US" sz="1400" spc="120"/>
              <a:t>以及</a:t>
            </a:r>
            <a:r>
              <a:rPr lang="en-US" altLang="zh-CN" sz="1400" spc="120"/>
              <a:t>6MHz</a:t>
            </a:r>
            <a:r>
              <a:rPr lang="zh-CN" altLang="en-US" sz="1400" spc="120"/>
              <a:t>等。电容</a:t>
            </a:r>
            <a:r>
              <a:rPr lang="en-US" altLang="zh-CN" sz="1400" spc="120"/>
              <a:t>C13</a:t>
            </a:r>
            <a:r>
              <a:rPr lang="zh-CN" altLang="en-US" sz="1400" spc="120"/>
              <a:t>和</a:t>
            </a:r>
            <a:r>
              <a:rPr lang="en-US" altLang="zh-CN" sz="1400" spc="120"/>
              <a:t>C14</a:t>
            </a:r>
            <a:r>
              <a:rPr lang="zh-CN" altLang="en-US" sz="1400" spc="120"/>
              <a:t>有助于晶振起振并且稳定震荡频率，</a:t>
            </a:r>
            <a:r>
              <a:rPr lang="en-US" altLang="zh-CN" sz="1400" spc="120"/>
              <a:t>R34</a:t>
            </a:r>
            <a:r>
              <a:rPr lang="zh-CN" altLang="en-US" sz="1400" spc="120"/>
              <a:t>用于使晶振工作更加稳定。</a:t>
            </a:r>
            <a:endParaRPr lang="en-US" altLang="zh-CN" sz="1400" spc="12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46AE0BA-57F6-4FC9-BC86-D69437A574CF}"/>
              </a:ext>
            </a:extLst>
          </p:cNvPr>
          <p:cNvSpPr txBox="1"/>
          <p:nvPr/>
        </p:nvSpPr>
        <p:spPr>
          <a:xfrm>
            <a:off x="6615849" y="4247437"/>
            <a:ext cx="4552849" cy="14213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spc="120"/>
              <a:t>51</a:t>
            </a:r>
            <a:r>
              <a:rPr lang="zh-CN" altLang="en-US" sz="1400" spc="120"/>
              <a:t>核心板上电瞬间，电容</a:t>
            </a:r>
            <a:r>
              <a:rPr lang="en-US" altLang="zh-CN" sz="1400" spc="120"/>
              <a:t>C12</a:t>
            </a:r>
            <a:r>
              <a:rPr lang="zh-CN" altLang="en-US" sz="1400" spc="120"/>
              <a:t>充电，此时</a:t>
            </a:r>
            <a:r>
              <a:rPr lang="en-US" altLang="zh-CN" sz="1400" spc="120"/>
              <a:t>C12</a:t>
            </a:r>
            <a:r>
              <a:rPr lang="zh-CN" altLang="en-US" sz="1400" spc="120"/>
              <a:t>可以看作一根导线，上下两端都为</a:t>
            </a:r>
            <a:r>
              <a:rPr lang="en-US" altLang="zh-CN" sz="1400" spc="120"/>
              <a:t>5V</a:t>
            </a:r>
            <a:r>
              <a:rPr lang="zh-CN" altLang="en-US" sz="1400" spc="120"/>
              <a:t>，此时</a:t>
            </a:r>
            <a:r>
              <a:rPr lang="en-US" altLang="zh-CN" sz="1400" spc="120"/>
              <a:t>RST</a:t>
            </a:r>
            <a:r>
              <a:rPr lang="zh-CN" altLang="en-US" sz="1400" spc="120"/>
              <a:t>引脚为高电平状态。随着充电电流逐渐减小，并且在下拉电阻</a:t>
            </a:r>
            <a:r>
              <a:rPr lang="en-US" altLang="zh-CN" sz="1400" spc="120"/>
              <a:t>R25</a:t>
            </a:r>
            <a:r>
              <a:rPr lang="zh-CN" altLang="en-US" sz="1400" spc="120"/>
              <a:t>的作用下，</a:t>
            </a:r>
            <a:r>
              <a:rPr lang="en-US" altLang="zh-CN" sz="1400" spc="120"/>
              <a:t>RST</a:t>
            </a:r>
            <a:r>
              <a:rPr lang="zh-CN" altLang="en-US" sz="1400" spc="120"/>
              <a:t>引脚的电平状态由高电平变为低电平，此时单片机结束复位状态，开始运行程序。</a:t>
            </a:r>
            <a:endParaRPr lang="en-US" altLang="zh-CN" sz="1400" spc="120" dirty="0"/>
          </a:p>
        </p:txBody>
      </p:sp>
    </p:spTree>
    <p:extLst>
      <p:ext uri="{BB962C8B-B14F-4D97-AF65-F5344CB8AC3E}">
        <p14:creationId xmlns:p14="http://schemas.microsoft.com/office/powerpoint/2010/main" val="298111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2911325" cy="2221136"/>
                <a:chOff x="-15896" y="866380"/>
                <a:chExt cx="2911325" cy="2221136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287023" y="1517856"/>
                  <a:ext cx="2608406" cy="15696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搭建</a:t>
                  </a:r>
                  <a:endParaRPr lang="en-US" altLang="zh-CN" sz="4800">
                    <a:solidFill>
                      <a:schemeClr val="accent1"/>
                    </a:solidFill>
                    <a:latin typeface="+mj-ea"/>
                    <a:ea typeface="+mj-ea"/>
                  </a:endParaRPr>
                </a:p>
                <a:p>
                  <a:r>
                    <a:rPr lang="zh-CN" altLang="en-US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开发环境</a:t>
                  </a:r>
                  <a:endParaRPr lang="en-US" altLang="zh-CN" sz="4800">
                    <a:solidFill>
                      <a:schemeClr val="accent1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4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1.4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4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PA-文本框 5">
            <a:extLst>
              <a:ext uri="{FF2B5EF4-FFF2-40B4-BE49-F238E27FC236}">
                <a16:creationId xmlns:a16="http://schemas.microsoft.com/office/drawing/2014/main" id="{40D92A99-DEAF-4A2A-AD62-6CD4925692D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985248" y="2565170"/>
            <a:ext cx="4994593" cy="13496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搭建开发环境是入门单片机开发最重要的一步，也是接下来进行单片机开发学习的基础。</a:t>
            </a:r>
            <a:endParaRPr lang="en-US" altLang="zh-CN" sz="1600"/>
          </a:p>
          <a:p>
            <a:r>
              <a:rPr lang="zh-CN" altLang="en-US" sz="1600"/>
              <a:t>本书的所有例程均基于</a:t>
            </a:r>
            <a:r>
              <a:rPr lang="en-US" altLang="zh-CN" sz="1600"/>
              <a:t>Keil C51 Vision 9.52 </a:t>
            </a:r>
            <a:r>
              <a:rPr lang="zh-CN" altLang="en-US" sz="1600"/>
              <a:t>软件，建议读者选择相同版本的开发环境进行操作。</a:t>
            </a:r>
            <a:endParaRPr lang="en-US" altLang="zh-CN" sz="1600"/>
          </a:p>
        </p:txBody>
      </p:sp>
    </p:spTree>
    <p:extLst>
      <p:ext uri="{BB962C8B-B14F-4D97-AF65-F5344CB8AC3E}">
        <p14:creationId xmlns:p14="http://schemas.microsoft.com/office/powerpoint/2010/main" val="15512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764702" y="410645"/>
            <a:ext cx="2709396" cy="904715"/>
            <a:chOff x="482600" y="439828"/>
            <a:chExt cx="2709396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27093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常见单片机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4702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Common MCUs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FC5CF28-906B-46D0-A1AC-5C999A9912BD}"/>
              </a:ext>
            </a:extLst>
          </p:cNvPr>
          <p:cNvGrpSpPr/>
          <p:nvPr/>
        </p:nvGrpSpPr>
        <p:grpSpPr>
          <a:xfrm>
            <a:off x="846403" y="1512189"/>
            <a:ext cx="849804" cy="405245"/>
            <a:chOff x="-2328929" y="4301136"/>
            <a:chExt cx="911404" cy="310569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2B6DBE46-0E7D-4693-9D6B-4B718C8562DA}"/>
                </a:ext>
              </a:extLst>
            </p:cNvPr>
            <p:cNvSpPr/>
            <p:nvPr/>
          </p:nvSpPr>
          <p:spPr>
            <a:xfrm>
              <a:off x="-2328929" y="4301136"/>
              <a:ext cx="911404" cy="31056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0DE27DD-F50E-4346-8588-4BE792F0B3A2}"/>
                </a:ext>
              </a:extLst>
            </p:cNvPr>
            <p:cNvSpPr txBox="1"/>
            <p:nvPr/>
          </p:nvSpPr>
          <p:spPr>
            <a:xfrm>
              <a:off x="-2167610" y="4355330"/>
              <a:ext cx="603440" cy="212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accent1"/>
                  </a:solidFill>
                  <a:latin typeface="+mn-ea"/>
                </a:rPr>
                <a:t>#8</a:t>
              </a:r>
              <a:r>
                <a:rPr lang="zh-CN" altLang="en-US" sz="1200" spc="120" dirty="0">
                  <a:solidFill>
                    <a:schemeClr val="accent1"/>
                  </a:solidFill>
                  <a:latin typeface="+mn-ea"/>
                </a:rPr>
                <a:t>位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3BDA6D5-09EE-403E-91E0-27ADF73C5B6D}"/>
              </a:ext>
            </a:extLst>
          </p:cNvPr>
          <p:cNvGrpSpPr/>
          <p:nvPr/>
        </p:nvGrpSpPr>
        <p:grpSpPr>
          <a:xfrm>
            <a:off x="6781363" y="1454658"/>
            <a:ext cx="849804" cy="405245"/>
            <a:chOff x="-2328929" y="4301136"/>
            <a:chExt cx="911404" cy="310569"/>
          </a:xfrm>
        </p:grpSpPr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CD40E84B-8A89-482F-A09F-CE2C3AB5667F}"/>
                </a:ext>
              </a:extLst>
            </p:cNvPr>
            <p:cNvSpPr/>
            <p:nvPr/>
          </p:nvSpPr>
          <p:spPr>
            <a:xfrm>
              <a:off x="-2328929" y="4301136"/>
              <a:ext cx="911404" cy="31056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F27591A6-1BC4-4059-BF95-2C31C9854EA8}"/>
                </a:ext>
              </a:extLst>
            </p:cNvPr>
            <p:cNvSpPr txBox="1"/>
            <p:nvPr/>
          </p:nvSpPr>
          <p:spPr>
            <a:xfrm>
              <a:off x="-2200299" y="4361170"/>
              <a:ext cx="714500" cy="212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accent1"/>
                  </a:solidFill>
                  <a:latin typeface="+mn-ea"/>
                </a:rPr>
                <a:t>#32</a:t>
              </a:r>
              <a:r>
                <a:rPr lang="zh-CN" altLang="en-US" sz="1200" spc="120" dirty="0">
                  <a:solidFill>
                    <a:schemeClr val="accent1"/>
                  </a:solidFill>
                  <a:latin typeface="+mn-ea"/>
                </a:rPr>
                <a:t>位</a:t>
              </a:r>
            </a:p>
          </p:txBody>
        </p:sp>
      </p:grpSp>
      <p:pic>
        <p:nvPicPr>
          <p:cNvPr id="1028" name="Picture 4" descr="51单片机入门_一片MOS管的博客-CSDN博客">
            <a:extLst>
              <a:ext uri="{FF2B5EF4-FFF2-40B4-BE49-F238E27FC236}">
                <a16:creationId xmlns:a16="http://schemas.microsoft.com/office/drawing/2014/main" id="{1D1B7F90-27E1-453F-8E1D-513A4BFA37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3F6FB"/>
              </a:clrFrom>
              <a:clrTo>
                <a:srgbClr val="F3F6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6" t="16382" r="17262" b="7296"/>
          <a:stretch/>
        </p:blipFill>
        <p:spPr bwMode="auto">
          <a:xfrm>
            <a:off x="900301" y="1917434"/>
            <a:ext cx="3888732" cy="293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qfp48 Stm32f103 Stm32f103c8价格臂stm32微控制ic Stm32f103c8t6 - Buy Stm32f103c8t6， stm32，stm32f103c8t6 Product on Alibaba.com">
            <a:extLst>
              <a:ext uri="{FF2B5EF4-FFF2-40B4-BE49-F238E27FC236}">
                <a16:creationId xmlns:a16="http://schemas.microsoft.com/office/drawing/2014/main" id="{72EA2A94-067A-4327-8DF1-6974A5668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80284">
            <a:off x="6719135" y="984042"/>
            <a:ext cx="3176574" cy="317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igh Quality Gd32 Microcontroller Ic Mcu 32bit 64kb Flash 48lqfp  Gd32f103c8t6 - Buy Gd32f103c8t6,Gd32,Mcu Product on Alibaba.com">
            <a:extLst>
              <a:ext uri="{FF2B5EF4-FFF2-40B4-BE49-F238E27FC236}">
                <a16:creationId xmlns:a16="http://schemas.microsoft.com/office/drawing/2014/main" id="{95D67DB1-CC07-400A-9EE7-2B07D47F6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63759">
            <a:off x="7330410" y="2694210"/>
            <a:ext cx="2491959" cy="249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8987E57A-FF59-4349-9BF8-3E649CC0466D}"/>
              </a:ext>
            </a:extLst>
          </p:cNvPr>
          <p:cNvSpPr txBox="1"/>
          <p:nvPr/>
        </p:nvSpPr>
        <p:spPr>
          <a:xfrm>
            <a:off x="1455351" y="4849429"/>
            <a:ext cx="2966818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zh-CN" sz="2400" spc="120" dirty="0"/>
              <a:t>STC89C52</a:t>
            </a:r>
          </a:p>
          <a:p>
            <a:pPr lvl="0" algn="ctr">
              <a:lnSpc>
                <a:spcPct val="150000"/>
              </a:lnSpc>
            </a:pPr>
            <a:r>
              <a:rPr lang="en-US" altLang="zh-CN" sz="2400" spc="120" dirty="0"/>
              <a:t>STM8</a:t>
            </a:r>
            <a:endParaRPr lang="zh-CN" altLang="zh-CN" sz="2400" spc="12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FC13B15-BAD6-46A0-BAFF-2C0580E5838F}"/>
              </a:ext>
            </a:extLst>
          </p:cNvPr>
          <p:cNvSpPr txBox="1"/>
          <p:nvPr/>
        </p:nvSpPr>
        <p:spPr>
          <a:xfrm>
            <a:off x="8307422" y="4849429"/>
            <a:ext cx="1287834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spc="120" dirty="0"/>
              <a:t>GD32</a:t>
            </a:r>
          </a:p>
          <a:p>
            <a:pPr algn="ctr">
              <a:lnSpc>
                <a:spcPct val="150000"/>
              </a:lnSpc>
            </a:pPr>
            <a:r>
              <a:rPr lang="en-US" altLang="zh-CN" sz="2400" spc="120" dirty="0"/>
              <a:t>STM32</a:t>
            </a:r>
            <a:endParaRPr lang="zh-CN" altLang="zh-CN" sz="2400" spc="12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9EA1AA5-5E4C-4649-8BDD-07CAA6B86F7F}"/>
              </a:ext>
            </a:extLst>
          </p:cNvPr>
          <p:cNvSpPr txBox="1"/>
          <p:nvPr/>
        </p:nvSpPr>
        <p:spPr>
          <a:xfrm>
            <a:off x="3520322" y="542080"/>
            <a:ext cx="8221690" cy="7094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pPr algn="ctr"/>
            <a:r>
              <a:rPr lang="zh-CN" altLang="en-US" sz="1600" dirty="0"/>
              <a:t>根据一次操作能够处理的数据宽度，单片机可以分为</a:t>
            </a:r>
            <a:r>
              <a:rPr lang="en-US" altLang="zh-CN" sz="1600" dirty="0"/>
              <a:t>4</a:t>
            </a:r>
            <a:r>
              <a:rPr lang="zh-CN" altLang="en-US" sz="1600" dirty="0"/>
              <a:t>位、</a:t>
            </a:r>
            <a:r>
              <a:rPr lang="en-US" altLang="zh-CN" sz="1600" dirty="0"/>
              <a:t>8</a:t>
            </a:r>
            <a:r>
              <a:rPr lang="zh-CN" altLang="en-US" sz="1600" dirty="0"/>
              <a:t>位、</a:t>
            </a:r>
            <a:r>
              <a:rPr lang="en-US" altLang="zh-CN" sz="1600" dirty="0"/>
              <a:t>16</a:t>
            </a:r>
            <a:r>
              <a:rPr lang="zh-CN" altLang="en-US" sz="1600" dirty="0"/>
              <a:t>位和</a:t>
            </a:r>
            <a:r>
              <a:rPr lang="en-US" altLang="zh-CN" sz="1600" dirty="0"/>
              <a:t>32</a:t>
            </a:r>
            <a:r>
              <a:rPr lang="zh-CN" altLang="en-US" sz="1600" dirty="0"/>
              <a:t>位单片机。一般而言，位数越高的单片机性能越强，片内资源更丰富，能够胜任更多的工作。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622756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764702" y="410645"/>
            <a:ext cx="3719288" cy="904715"/>
            <a:chOff x="482600" y="439828"/>
            <a:chExt cx="3719288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37192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单片机应用领域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1624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Application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FC5CF28-906B-46D0-A1AC-5C999A9912BD}"/>
              </a:ext>
            </a:extLst>
          </p:cNvPr>
          <p:cNvGrpSpPr/>
          <p:nvPr/>
        </p:nvGrpSpPr>
        <p:grpSpPr>
          <a:xfrm>
            <a:off x="846403" y="1512189"/>
            <a:ext cx="849804" cy="405245"/>
            <a:chOff x="-2328929" y="4301136"/>
            <a:chExt cx="911404" cy="310569"/>
          </a:xfrm>
        </p:grpSpPr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2B6DBE46-0E7D-4693-9D6B-4B718C8562DA}"/>
                </a:ext>
              </a:extLst>
            </p:cNvPr>
            <p:cNvSpPr/>
            <p:nvPr/>
          </p:nvSpPr>
          <p:spPr>
            <a:xfrm>
              <a:off x="-2328929" y="4301136"/>
              <a:ext cx="911404" cy="31056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0DE27DD-F50E-4346-8588-4BE792F0B3A2}"/>
                </a:ext>
              </a:extLst>
            </p:cNvPr>
            <p:cNvSpPr txBox="1"/>
            <p:nvPr/>
          </p:nvSpPr>
          <p:spPr>
            <a:xfrm>
              <a:off x="-2200299" y="4361170"/>
              <a:ext cx="670488" cy="212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accent1"/>
                  </a:solidFill>
                  <a:latin typeface="+mn-ea"/>
                </a:rPr>
                <a:t>#</a:t>
              </a:r>
              <a:r>
                <a:rPr lang="zh-CN" altLang="en-US" sz="1200" spc="120" dirty="0">
                  <a:solidFill>
                    <a:schemeClr val="accent1"/>
                  </a:solidFill>
                  <a:latin typeface="+mn-ea"/>
                </a:rPr>
                <a:t>家电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3BDA6D5-09EE-403E-91E0-27ADF73C5B6D}"/>
              </a:ext>
            </a:extLst>
          </p:cNvPr>
          <p:cNvGrpSpPr/>
          <p:nvPr/>
        </p:nvGrpSpPr>
        <p:grpSpPr>
          <a:xfrm>
            <a:off x="830143" y="3744849"/>
            <a:ext cx="849804" cy="405245"/>
            <a:chOff x="-2328929" y="4301136"/>
            <a:chExt cx="911404" cy="310569"/>
          </a:xfrm>
        </p:grpSpPr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CD40E84B-8A89-482F-A09F-CE2C3AB5667F}"/>
                </a:ext>
              </a:extLst>
            </p:cNvPr>
            <p:cNvSpPr/>
            <p:nvPr/>
          </p:nvSpPr>
          <p:spPr>
            <a:xfrm>
              <a:off x="-2328929" y="4301136"/>
              <a:ext cx="911404" cy="31056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F27591A6-1BC4-4059-BF95-2C31C9854EA8}"/>
                </a:ext>
              </a:extLst>
            </p:cNvPr>
            <p:cNvSpPr txBox="1"/>
            <p:nvPr/>
          </p:nvSpPr>
          <p:spPr>
            <a:xfrm>
              <a:off x="-2200299" y="4361170"/>
              <a:ext cx="670488" cy="212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accent1"/>
                  </a:solidFill>
                  <a:latin typeface="+mn-ea"/>
                </a:rPr>
                <a:t>#</a:t>
              </a:r>
              <a:r>
                <a:rPr lang="zh-CN" altLang="en-US" sz="1200" spc="120" dirty="0">
                  <a:solidFill>
                    <a:schemeClr val="accent1"/>
                  </a:solidFill>
                  <a:latin typeface="+mn-ea"/>
                </a:rPr>
                <a:t>工业</a:t>
              </a: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0880F630-8078-4EB7-B144-B928F783873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99156" y="4328160"/>
            <a:ext cx="3754980" cy="1449290"/>
          </a:xfrm>
          <a:prstGeom prst="rect">
            <a:avLst/>
          </a:prstGeom>
        </p:spPr>
      </p:pic>
      <p:grpSp>
        <p:nvGrpSpPr>
          <p:cNvPr id="51" name="组合 50">
            <a:extLst>
              <a:ext uri="{FF2B5EF4-FFF2-40B4-BE49-F238E27FC236}">
                <a16:creationId xmlns:a16="http://schemas.microsoft.com/office/drawing/2014/main" id="{94C2D0AE-2673-404E-9D30-CA8AC000E5FC}"/>
              </a:ext>
            </a:extLst>
          </p:cNvPr>
          <p:cNvGrpSpPr/>
          <p:nvPr/>
        </p:nvGrpSpPr>
        <p:grpSpPr>
          <a:xfrm>
            <a:off x="8402518" y="1387901"/>
            <a:ext cx="849804" cy="405245"/>
            <a:chOff x="-2328929" y="4301136"/>
            <a:chExt cx="911404" cy="310569"/>
          </a:xfrm>
        </p:grpSpPr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8F0A5ADE-FEA7-47C6-A740-AE0A835E027D}"/>
                </a:ext>
              </a:extLst>
            </p:cNvPr>
            <p:cNvSpPr/>
            <p:nvPr/>
          </p:nvSpPr>
          <p:spPr>
            <a:xfrm>
              <a:off x="-2328929" y="4301136"/>
              <a:ext cx="911404" cy="310569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89D0F157-DA13-4149-9621-1178048CE38F}"/>
                </a:ext>
              </a:extLst>
            </p:cNvPr>
            <p:cNvSpPr txBox="1"/>
            <p:nvPr/>
          </p:nvSpPr>
          <p:spPr>
            <a:xfrm>
              <a:off x="-2200299" y="4361170"/>
              <a:ext cx="670488" cy="212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accent1"/>
                  </a:solidFill>
                  <a:latin typeface="+mn-ea"/>
                </a:rPr>
                <a:t>#</a:t>
              </a:r>
              <a:r>
                <a:rPr lang="zh-CN" altLang="en-US" sz="1200" spc="120" dirty="0">
                  <a:solidFill>
                    <a:schemeClr val="accent1"/>
                  </a:solidFill>
                  <a:latin typeface="+mn-ea"/>
                </a:rPr>
                <a:t>医疗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911E87DE-BCDC-4CAF-9DAA-B97919405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483" y="2233668"/>
            <a:ext cx="1879354" cy="168226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5744108-2A4C-4874-86E8-8E9E3D0FCB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446" y="1143744"/>
            <a:ext cx="4947593" cy="27721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542170-1BF9-4E49-A26A-02729E23EA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184" y="4150094"/>
            <a:ext cx="1819193" cy="166576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6012D3E-5A55-4DFA-A7E5-F14D404ACE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683" y="4269418"/>
            <a:ext cx="1559474" cy="159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30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3315331" cy="904715"/>
            <a:chOff x="482600" y="439828"/>
            <a:chExt cx="3315331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33153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51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单片机分类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3163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Classification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7938367-64B2-48B8-A9E4-9A26B41CDF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123996"/>
              </p:ext>
            </p:extLst>
          </p:nvPr>
        </p:nvGraphicFramePr>
        <p:xfrm>
          <a:off x="2844261" y="1433563"/>
          <a:ext cx="6503478" cy="1963885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689408">
                  <a:extLst>
                    <a:ext uri="{9D8B030D-6E8A-4147-A177-3AD203B41FA5}">
                      <a16:colId xmlns:a16="http://schemas.microsoft.com/office/drawing/2014/main" val="4236850109"/>
                    </a:ext>
                  </a:extLst>
                </a:gridCol>
                <a:gridCol w="3814070">
                  <a:extLst>
                    <a:ext uri="{9D8B030D-6E8A-4147-A177-3AD203B41FA5}">
                      <a16:colId xmlns:a16="http://schemas.microsoft.com/office/drawing/2014/main" val="2714271858"/>
                    </a:ext>
                  </a:extLst>
                </a:gridCol>
              </a:tblGrid>
              <a:tr h="392777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内部存储器配置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常见型号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7792612"/>
                  </a:ext>
                </a:extLst>
              </a:tr>
              <a:tr h="392777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无</a:t>
                      </a:r>
                      <a:r>
                        <a:rPr lang="en-US" sz="1600">
                          <a:effectLst/>
                        </a:rPr>
                        <a:t>ROM</a:t>
                      </a:r>
                      <a:r>
                        <a:rPr lang="zh-CN" sz="1600">
                          <a:effectLst/>
                        </a:rPr>
                        <a:t>型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8031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80C31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8032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80C32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59201561"/>
                  </a:ext>
                </a:extLst>
              </a:tr>
              <a:tr h="392777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带</a:t>
                      </a:r>
                      <a:r>
                        <a:rPr lang="en-US" sz="1600">
                          <a:effectLst/>
                        </a:rPr>
                        <a:t>MaskROM</a:t>
                      </a:r>
                      <a:r>
                        <a:rPr lang="zh-CN" sz="1600">
                          <a:effectLst/>
                        </a:rPr>
                        <a:t>型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8051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80C51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80C52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93253075"/>
                  </a:ext>
                </a:extLst>
              </a:tr>
              <a:tr h="392777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带</a:t>
                      </a:r>
                      <a:r>
                        <a:rPr lang="en-US" sz="1600">
                          <a:effectLst/>
                        </a:rPr>
                        <a:t>EPROM</a:t>
                      </a:r>
                      <a:r>
                        <a:rPr lang="zh-CN" sz="1600">
                          <a:effectLst/>
                        </a:rPr>
                        <a:t>型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8751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87C51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8752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1041043"/>
                  </a:ext>
                </a:extLst>
              </a:tr>
              <a:tr h="392777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带</a:t>
                      </a:r>
                      <a:r>
                        <a:rPr lang="en-US" sz="1600">
                          <a:effectLst/>
                        </a:rPr>
                        <a:t>EEPROM</a:t>
                      </a:r>
                      <a:r>
                        <a:rPr lang="zh-CN" sz="1600">
                          <a:effectLst/>
                        </a:rPr>
                        <a:t>型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8951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89C52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8952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89C52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0332482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04D99D2-B3C5-4106-BA25-FD17D1E3FC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918076"/>
              </p:ext>
            </p:extLst>
          </p:nvPr>
        </p:nvGraphicFramePr>
        <p:xfrm>
          <a:off x="2844259" y="4121995"/>
          <a:ext cx="6503479" cy="1541718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191034">
                  <a:extLst>
                    <a:ext uri="{9D8B030D-6E8A-4147-A177-3AD203B41FA5}">
                      <a16:colId xmlns:a16="http://schemas.microsoft.com/office/drawing/2014/main" val="2261110621"/>
                    </a:ext>
                  </a:extLst>
                </a:gridCol>
                <a:gridCol w="1567837">
                  <a:extLst>
                    <a:ext uri="{9D8B030D-6E8A-4147-A177-3AD203B41FA5}">
                      <a16:colId xmlns:a16="http://schemas.microsoft.com/office/drawing/2014/main" val="4131377073"/>
                    </a:ext>
                  </a:extLst>
                </a:gridCol>
                <a:gridCol w="1411914">
                  <a:extLst>
                    <a:ext uri="{9D8B030D-6E8A-4147-A177-3AD203B41FA5}">
                      <a16:colId xmlns:a16="http://schemas.microsoft.com/office/drawing/2014/main" val="2689829327"/>
                    </a:ext>
                  </a:extLst>
                </a:gridCol>
                <a:gridCol w="2332694">
                  <a:extLst>
                    <a:ext uri="{9D8B030D-6E8A-4147-A177-3AD203B41FA5}">
                      <a16:colId xmlns:a16="http://schemas.microsoft.com/office/drawing/2014/main" val="2989408717"/>
                    </a:ext>
                  </a:extLst>
                </a:gridCol>
              </a:tblGrid>
              <a:tr h="792008"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内部存储器</a:t>
                      </a:r>
                    </a:p>
                    <a:p>
                      <a:pPr algn="ctr"/>
                      <a:r>
                        <a:rPr lang="zh-CN" sz="1600" dirty="0">
                          <a:effectLst/>
                        </a:rPr>
                        <a:t>容量大小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随机数据存储器</a:t>
                      </a:r>
                    </a:p>
                    <a:p>
                      <a:pPr algn="ctr"/>
                      <a:r>
                        <a:rPr lang="zh-CN" sz="1600" dirty="0">
                          <a:effectLst/>
                        </a:rPr>
                        <a:t>容量大小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定时器</a:t>
                      </a:r>
                      <a:r>
                        <a:rPr lang="en-US" sz="1600" dirty="0">
                          <a:effectLst/>
                        </a:rPr>
                        <a:t>/</a:t>
                      </a:r>
                      <a:r>
                        <a:rPr lang="zh-CN" sz="1600" dirty="0">
                          <a:effectLst/>
                        </a:rPr>
                        <a:t>计数器个数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常见型号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4764189"/>
                  </a:ext>
                </a:extLst>
              </a:tr>
              <a:tr h="374855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4KB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128B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2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80C51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89C51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6760083"/>
                  </a:ext>
                </a:extLst>
              </a:tr>
              <a:tr h="374855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8KB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256B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3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80C52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89C52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7099045"/>
                  </a:ext>
                </a:extLst>
              </a:tr>
            </a:tbl>
          </a:graphicData>
        </a:graphic>
      </p:graphicFrame>
      <p:sp>
        <p:nvSpPr>
          <p:cNvPr id="16" name="文本框 15">
            <a:extLst>
              <a:ext uri="{FF2B5EF4-FFF2-40B4-BE49-F238E27FC236}">
                <a16:creationId xmlns:a16="http://schemas.microsoft.com/office/drawing/2014/main" id="{FB607A3B-B892-4E0F-9399-F0D1A1150EE8}"/>
              </a:ext>
            </a:extLst>
          </p:cNvPr>
          <p:cNvSpPr txBox="1"/>
          <p:nvPr/>
        </p:nvSpPr>
        <p:spPr>
          <a:xfrm>
            <a:off x="4647932" y="971629"/>
            <a:ext cx="2896135" cy="426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600" spc="120" dirty="0"/>
              <a:t>不同存储器配置的</a:t>
            </a:r>
            <a:r>
              <a:rPr lang="en-US" altLang="zh-CN" sz="1600" spc="120" dirty="0"/>
              <a:t>51</a:t>
            </a:r>
            <a:r>
              <a:rPr lang="zh-CN" altLang="en-US" sz="1600" spc="120" dirty="0"/>
              <a:t>单片机</a:t>
            </a:r>
            <a:endParaRPr lang="zh-CN" altLang="zh-CN" sz="1600" spc="12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9670483-F27A-4AA7-90F6-71DC0F27B609}"/>
              </a:ext>
            </a:extLst>
          </p:cNvPr>
          <p:cNvSpPr txBox="1"/>
          <p:nvPr/>
        </p:nvSpPr>
        <p:spPr>
          <a:xfrm>
            <a:off x="4647933" y="3666540"/>
            <a:ext cx="2896135" cy="426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600" spc="120" dirty="0"/>
              <a:t>不同规格的</a:t>
            </a:r>
            <a:r>
              <a:rPr lang="en-US" altLang="zh-CN" sz="1600" spc="120" dirty="0"/>
              <a:t>51</a:t>
            </a:r>
            <a:r>
              <a:rPr lang="zh-CN" altLang="en-US" sz="1600" spc="120" dirty="0"/>
              <a:t>单片机</a:t>
            </a:r>
            <a:endParaRPr lang="zh-CN" altLang="zh-CN" sz="1600" spc="120" dirty="0"/>
          </a:p>
        </p:txBody>
      </p:sp>
    </p:spTree>
    <p:extLst>
      <p:ext uri="{BB962C8B-B14F-4D97-AF65-F5344CB8AC3E}">
        <p14:creationId xmlns:p14="http://schemas.microsoft.com/office/powerpoint/2010/main" val="3363196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Char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3315331" cy="904715"/>
            <a:chOff x="482600" y="439828"/>
            <a:chExt cx="3315331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33153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51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单片机分类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3163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Classification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FB607A3B-B892-4E0F-9399-F0D1A1150EE8}"/>
              </a:ext>
            </a:extLst>
          </p:cNvPr>
          <p:cNvSpPr txBox="1"/>
          <p:nvPr/>
        </p:nvSpPr>
        <p:spPr>
          <a:xfrm>
            <a:off x="4159251" y="1352316"/>
            <a:ext cx="3873498" cy="426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zh-CN" sz="1600" spc="120" dirty="0"/>
              <a:t>51</a:t>
            </a:r>
            <a:r>
              <a:rPr lang="zh-CN" altLang="en-US" sz="1600" spc="120" dirty="0"/>
              <a:t>单片机芯片生产厂商及部分产品</a:t>
            </a:r>
            <a:endParaRPr lang="zh-CN" altLang="zh-CN" sz="1600" spc="120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4254E0D-CDEE-456F-9BFD-0AAF4B36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039447"/>
              </p:ext>
            </p:extLst>
          </p:nvPr>
        </p:nvGraphicFramePr>
        <p:xfrm>
          <a:off x="2803966" y="1885155"/>
          <a:ext cx="6584068" cy="2490153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054991">
                  <a:extLst>
                    <a:ext uri="{9D8B030D-6E8A-4147-A177-3AD203B41FA5}">
                      <a16:colId xmlns:a16="http://schemas.microsoft.com/office/drawing/2014/main" val="378962510"/>
                    </a:ext>
                  </a:extLst>
                </a:gridCol>
                <a:gridCol w="5529077">
                  <a:extLst>
                    <a:ext uri="{9D8B030D-6E8A-4147-A177-3AD203B41FA5}">
                      <a16:colId xmlns:a16="http://schemas.microsoft.com/office/drawing/2014/main" val="1126045303"/>
                    </a:ext>
                  </a:extLst>
                </a:gridCol>
              </a:tblGrid>
              <a:tr h="406921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公司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600" dirty="0">
                          <a:effectLst/>
                        </a:rPr>
                        <a:t>产品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7704691"/>
                  </a:ext>
                </a:extLst>
              </a:tr>
              <a:tr h="520808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飞利浦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P80C52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P87C54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P87C58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P87C524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31620664"/>
                  </a:ext>
                </a:extLst>
              </a:tr>
              <a:tr h="520808">
                <a:tc>
                  <a:txBody>
                    <a:bodyPr/>
                    <a:lstStyle/>
                    <a:p>
                      <a:pPr algn="ctr"/>
                      <a:r>
                        <a:rPr lang="zh-CN" sz="1600">
                          <a:effectLst/>
                        </a:rPr>
                        <a:t>西门子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C501-1E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C501-1R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C504-2R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C513A-H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5264586"/>
                  </a:ext>
                </a:extLst>
              </a:tr>
              <a:tr h="520808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STC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STC89C51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STC89C51RC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STC89C52RC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STC89C58RC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5820461"/>
                  </a:ext>
                </a:extLst>
              </a:tr>
              <a:tr h="520808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Atmel</a:t>
                      </a:r>
                      <a:endParaRPr lang="zh-CN" sz="160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AT89C51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AT89C52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AT89S51</a:t>
                      </a:r>
                      <a:r>
                        <a:rPr lang="zh-CN" sz="1600" dirty="0">
                          <a:effectLst/>
                        </a:rPr>
                        <a:t>、</a:t>
                      </a:r>
                      <a:r>
                        <a:rPr lang="en-US" sz="1600" dirty="0">
                          <a:effectLst/>
                        </a:rPr>
                        <a:t>AT89S52</a:t>
                      </a:r>
                      <a:r>
                        <a:rPr lang="zh-CN" sz="1600" dirty="0">
                          <a:effectLst/>
                        </a:rPr>
                        <a:t>等</a:t>
                      </a:r>
                      <a:endParaRPr lang="zh-CN" sz="1600" dirty="0"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9154560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35F51616-60F1-41AC-9477-3331FD32B7AD}"/>
              </a:ext>
            </a:extLst>
          </p:cNvPr>
          <p:cNvSpPr txBox="1"/>
          <p:nvPr/>
        </p:nvSpPr>
        <p:spPr>
          <a:xfrm>
            <a:off x="1985155" y="4588443"/>
            <a:ext cx="8221690" cy="10295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pPr algn="ctr"/>
            <a:r>
              <a:rPr lang="zh-CN" altLang="en-US" sz="1600" dirty="0"/>
              <a:t>尽管衍生产品种类繁多，但它们都基于</a:t>
            </a:r>
            <a:r>
              <a:rPr lang="en-US" altLang="zh-CN" sz="1600" dirty="0"/>
              <a:t>8051</a:t>
            </a:r>
            <a:r>
              <a:rPr lang="zh-CN" altLang="en-US" sz="1600" dirty="0"/>
              <a:t>或</a:t>
            </a:r>
            <a:r>
              <a:rPr lang="en-US" altLang="zh-CN" sz="1600" dirty="0"/>
              <a:t>8052</a:t>
            </a:r>
            <a:r>
              <a:rPr lang="zh-CN" altLang="en-US" sz="1600" dirty="0"/>
              <a:t>内核改进而来，</a:t>
            </a:r>
            <a:endParaRPr lang="en-US" altLang="zh-CN" sz="1600" dirty="0"/>
          </a:p>
          <a:p>
            <a:pPr algn="ctr"/>
            <a:r>
              <a:rPr lang="zh-CN" altLang="en-US" sz="1600" dirty="0"/>
              <a:t>均可称为“</a:t>
            </a:r>
            <a:r>
              <a:rPr lang="en-US" altLang="zh-CN" sz="1600" dirty="0"/>
              <a:t>51</a:t>
            </a:r>
            <a:r>
              <a:rPr lang="zh-CN" altLang="en-US" sz="1600" dirty="0"/>
              <a:t>单片机”，万变不离其宗。</a:t>
            </a:r>
            <a:endParaRPr lang="en-US" altLang="zh-CN" sz="1600" dirty="0"/>
          </a:p>
          <a:p>
            <a:pPr algn="ctr"/>
            <a:r>
              <a:rPr lang="zh-CN" altLang="en-US" sz="1600" dirty="0"/>
              <a:t>只要学会一种</a:t>
            </a:r>
            <a:r>
              <a:rPr lang="en-US" altLang="zh-CN" sz="1600" dirty="0"/>
              <a:t>51</a:t>
            </a:r>
            <a:r>
              <a:rPr lang="zh-CN" altLang="en-US" sz="1600" dirty="0"/>
              <a:t>单片机的操作方法，即可触类旁通。</a:t>
            </a:r>
          </a:p>
        </p:txBody>
      </p:sp>
    </p:spTree>
    <p:extLst>
      <p:ext uri="{BB962C8B-B14F-4D97-AF65-F5344CB8AC3E}">
        <p14:creationId xmlns:p14="http://schemas.microsoft.com/office/powerpoint/2010/main" val="2045544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3092513" cy="904715"/>
            <a:chOff x="482600" y="439828"/>
            <a:chExt cx="3092513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30925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STC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命名规则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7251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STC Naming Rules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6" name="PA-文本框 4">
            <a:extLst>
              <a:ext uri="{FF2B5EF4-FFF2-40B4-BE49-F238E27FC236}">
                <a16:creationId xmlns:a16="http://schemas.microsoft.com/office/drawing/2014/main" id="{CC9E63F0-685E-4616-BCC5-BCEA8DBCF36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932504" y="888369"/>
            <a:ext cx="3236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2000"/>
              <a:t>STC89C52RC-40I-LQFP44</a:t>
            </a:r>
            <a:endParaRPr lang="zh-CN" altLang="en-US" sz="200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C118F767-3417-4348-99E3-264257FB96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444909"/>
              </p:ext>
            </p:extLst>
          </p:nvPr>
        </p:nvGraphicFramePr>
        <p:xfrm>
          <a:off x="4124528" y="1105598"/>
          <a:ext cx="5586400" cy="5152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0" name="Visio" r:id="rId5" imgW="1846498" imgH="1702568" progId="Visio.Drawing.11">
                  <p:embed/>
                </p:oleObj>
              </mc:Choice>
              <mc:Fallback>
                <p:oleObj name="Visio" r:id="rId5" imgW="1846498" imgH="1702568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24528" y="1105598"/>
                        <a:ext cx="5586400" cy="515263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3691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4247588" cy="2197462"/>
                <a:chOff x="-15896" y="866380"/>
                <a:chExt cx="4247588" cy="2197462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379355" y="1494182"/>
                  <a:ext cx="3852337" cy="156966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STC89C52RC</a:t>
                  </a:r>
                </a:p>
                <a:p>
                  <a:r>
                    <a:rPr lang="zh-CN" altLang="en-US" sz="48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介绍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3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1.2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3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9350D553-58B0-426F-91BD-1E93BA0C3A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292"/>
          <a:stretch/>
        </p:blipFill>
        <p:spPr>
          <a:xfrm>
            <a:off x="6352059" y="2518746"/>
            <a:ext cx="3966379" cy="209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717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3BA3E4E-B592-4B97-8F25-7ADD4FFE5B6A}"/>
              </a:ext>
            </a:extLst>
          </p:cNvPr>
          <p:cNvGrpSpPr/>
          <p:nvPr/>
        </p:nvGrpSpPr>
        <p:grpSpPr>
          <a:xfrm>
            <a:off x="665428" y="363020"/>
            <a:ext cx="3603872" cy="904715"/>
            <a:chOff x="482600" y="439828"/>
            <a:chExt cx="3603872" cy="90471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6D9BBA3-FCBC-4921-ADFF-069FECDB78C8}"/>
                </a:ext>
              </a:extLst>
            </p:cNvPr>
            <p:cNvSpPr txBox="1"/>
            <p:nvPr/>
          </p:nvSpPr>
          <p:spPr>
            <a:xfrm>
              <a:off x="482600" y="636657"/>
              <a:ext cx="360387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>
                  <a:solidFill>
                    <a:schemeClr val="accent1"/>
                  </a:solidFill>
                  <a:latin typeface="+mj-ea"/>
                  <a:ea typeface="+mj-ea"/>
                </a:rPr>
                <a:t>STC89C52</a:t>
              </a:r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介绍</a:t>
              </a:r>
              <a:endParaRPr lang="zh-CN" altLang="en-US" sz="4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2110A2B-8054-45C2-930F-E8F216E34C22}"/>
                </a:ext>
              </a:extLst>
            </p:cNvPr>
            <p:cNvSpPr txBox="1"/>
            <p:nvPr/>
          </p:nvSpPr>
          <p:spPr>
            <a:xfrm>
              <a:off x="482600" y="439828"/>
              <a:ext cx="12763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Introduction</a:t>
              </a:r>
              <a:endParaRPr lang="zh-CN" altLang="en-US" sz="14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69670483-F27A-4AA7-90F6-71DC0F27B609}"/>
              </a:ext>
            </a:extLst>
          </p:cNvPr>
          <p:cNvSpPr txBox="1"/>
          <p:nvPr/>
        </p:nvSpPr>
        <p:spPr>
          <a:xfrm>
            <a:off x="726892" y="1905399"/>
            <a:ext cx="4441682" cy="2980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/>
              <a:t>工作电压</a:t>
            </a:r>
            <a:r>
              <a:rPr lang="en-US" altLang="zh-CN" sz="1600" spc="120"/>
              <a:t>3.8V~</a:t>
            </a:r>
            <a:r>
              <a:rPr lang="en-US" altLang="zh-CN" sz="1600" spc="120" dirty="0"/>
              <a:t>5.5V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 dirty="0"/>
              <a:t>具有</a:t>
            </a:r>
            <a:r>
              <a:rPr lang="en-US" altLang="zh-CN" sz="1600" spc="120" dirty="0"/>
              <a:t>8KB</a:t>
            </a:r>
            <a:r>
              <a:rPr lang="zh-CN" altLang="en-US" sz="1600" spc="120" dirty="0"/>
              <a:t>大小的</a:t>
            </a:r>
            <a:r>
              <a:rPr lang="en-US" altLang="zh-CN" sz="1600" spc="120" dirty="0"/>
              <a:t>Flash</a:t>
            </a:r>
            <a:r>
              <a:rPr lang="zh-CN" altLang="en-US" sz="1600" spc="120" dirty="0"/>
              <a:t>存储器，</a:t>
            </a:r>
            <a:r>
              <a:rPr lang="en-US" altLang="zh-CN" sz="1600" spc="120" dirty="0"/>
              <a:t>512B SRAM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en-US" altLang="zh-CN" sz="1600" spc="120" dirty="0"/>
              <a:t>3</a:t>
            </a:r>
            <a:r>
              <a:rPr lang="zh-CN" altLang="en-US" sz="1600" spc="120" dirty="0"/>
              <a:t>个定时器、</a:t>
            </a:r>
            <a:r>
              <a:rPr lang="en-US" altLang="zh-CN" sz="1600" spc="120" dirty="0"/>
              <a:t>1</a:t>
            </a:r>
            <a:r>
              <a:rPr lang="zh-CN" altLang="en-US" sz="1600" spc="120" dirty="0"/>
              <a:t>个</a:t>
            </a:r>
            <a:r>
              <a:rPr lang="en-US" altLang="zh-CN" sz="1600" spc="120" dirty="0"/>
              <a:t>UART</a:t>
            </a:r>
            <a:r>
              <a:rPr lang="zh-CN" altLang="en-US" sz="1600" spc="120" dirty="0"/>
              <a:t>串口、</a:t>
            </a:r>
            <a:r>
              <a:rPr lang="en-US" altLang="zh-CN" sz="1600" spc="120" dirty="0"/>
              <a:t>8</a:t>
            </a:r>
            <a:r>
              <a:rPr lang="zh-CN" altLang="en-US" sz="1600" spc="120" dirty="0"/>
              <a:t>个中断源</a:t>
            </a:r>
            <a:endParaRPr lang="en-US" altLang="zh-CN" sz="1600" spc="12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 dirty="0"/>
              <a:t>最多支持</a:t>
            </a:r>
            <a:r>
              <a:rPr lang="en-US" altLang="zh-CN" sz="1600" spc="120" dirty="0"/>
              <a:t>39</a:t>
            </a:r>
            <a:r>
              <a:rPr lang="zh-CN" altLang="en-US" sz="1600" spc="120" dirty="0"/>
              <a:t>个</a:t>
            </a:r>
            <a:r>
              <a:rPr lang="en-US" altLang="zh-CN" sz="1600" spc="120" dirty="0"/>
              <a:t>I/O</a:t>
            </a:r>
            <a:r>
              <a:rPr lang="zh-CN" altLang="en-US" sz="1600" spc="120" dirty="0"/>
              <a:t>引脚</a:t>
            </a:r>
            <a:endParaRPr lang="en-US" altLang="zh-CN" sz="1600" spc="12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 dirty="0"/>
              <a:t>内置</a:t>
            </a:r>
            <a:r>
              <a:rPr lang="en-US" altLang="zh-CN" sz="1600" spc="120" dirty="0"/>
              <a:t>4KB EEPROM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n"/>
            </a:pPr>
            <a:r>
              <a:rPr lang="zh-CN" altLang="en-US" sz="1600" spc="120" dirty="0"/>
              <a:t>内置看门狗功能</a:t>
            </a:r>
            <a:endParaRPr lang="en-US" altLang="zh-CN" sz="1600" spc="12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0F99D4-D0C0-4529-9D6C-481C397826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92"/>
          <a:stretch/>
        </p:blipFill>
        <p:spPr>
          <a:xfrm>
            <a:off x="5784137" y="2003992"/>
            <a:ext cx="5688936" cy="300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21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替换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303B8F"/>
      </a:accent1>
      <a:accent2>
        <a:srgbClr val="FE7F6E"/>
      </a:accent2>
      <a:accent3>
        <a:srgbClr val="CCD1E4"/>
      </a:accent3>
      <a:accent4>
        <a:srgbClr val="FEECE9"/>
      </a:accent4>
      <a:accent5>
        <a:srgbClr val="FFF4EF"/>
      </a:accent5>
      <a:accent6>
        <a:srgbClr val="62A39F"/>
      </a:accent6>
      <a:hlink>
        <a:srgbClr val="6EAC1C"/>
      </a:hlink>
      <a:folHlink>
        <a:srgbClr val="B26B02"/>
      </a:folHlink>
    </a:clrScheme>
    <a:fontScheme name="Ali">
      <a:majorFont>
        <a:latin typeface="优设好身体"/>
        <a:ea typeface="阿里巴巴普惠体 B"/>
        <a:cs typeface=""/>
      </a:majorFont>
      <a:minorFont>
        <a:latin typeface="优设好身体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8075</TotalTime>
  <Words>1573</Words>
  <Application>Microsoft Office PowerPoint</Application>
  <PresentationFormat>宽屏</PresentationFormat>
  <Paragraphs>315</Paragraphs>
  <Slides>23</Slides>
  <Notes>23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阿里巴巴普惠体 B</vt:lpstr>
      <vt:lpstr>阿里巴巴普惠体 R</vt:lpstr>
      <vt:lpstr>等线</vt:lpstr>
      <vt:lpstr>优设好身体</vt:lpstr>
      <vt:lpstr>Arial</vt:lpstr>
      <vt:lpstr>Times New Roman</vt:lpstr>
      <vt:lpstr>Wingdings</vt:lpstr>
      <vt:lpstr>Office 主题​​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Yim SuiTinG</dc:creator>
  <cp:lastModifiedBy>健辉 李</cp:lastModifiedBy>
  <cp:revision>93</cp:revision>
  <dcterms:created xsi:type="dcterms:W3CDTF">2022-04-22T12:30:54Z</dcterms:created>
  <dcterms:modified xsi:type="dcterms:W3CDTF">2023-04-06T03:10:02Z</dcterms:modified>
</cp:coreProperties>
</file>

<file path=docProps/thumbnail.jpeg>
</file>